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 id="2147483666" r:id="rId6"/>
  </p:sldMasterIdLst>
  <p:notesMasterIdLst>
    <p:notesMasterId r:id="rId34"/>
  </p:notesMasterIdLst>
  <p:handoutMasterIdLst>
    <p:handoutMasterId r:id="rId35"/>
  </p:handoutMasterIdLst>
  <p:sldIdLst>
    <p:sldId id="264" r:id="rId7"/>
    <p:sldId id="259" r:id="rId8"/>
    <p:sldId id="273" r:id="rId9"/>
    <p:sldId id="295" r:id="rId10"/>
    <p:sldId id="301" r:id="rId11"/>
    <p:sldId id="302" r:id="rId12"/>
    <p:sldId id="304" r:id="rId13"/>
    <p:sldId id="305" r:id="rId14"/>
    <p:sldId id="306" r:id="rId15"/>
    <p:sldId id="308" r:id="rId16"/>
    <p:sldId id="312" r:id="rId17"/>
    <p:sldId id="314" r:id="rId18"/>
    <p:sldId id="315" r:id="rId19"/>
    <p:sldId id="316" r:id="rId20"/>
    <p:sldId id="318" r:id="rId21"/>
    <p:sldId id="320" r:id="rId22"/>
    <p:sldId id="309" r:id="rId23"/>
    <p:sldId id="319" r:id="rId24"/>
    <p:sldId id="321" r:id="rId25"/>
    <p:sldId id="322" r:id="rId26"/>
    <p:sldId id="323" r:id="rId27"/>
    <p:sldId id="317" r:id="rId28"/>
    <p:sldId id="324" r:id="rId29"/>
    <p:sldId id="325" r:id="rId30"/>
    <p:sldId id="329" r:id="rId31"/>
    <p:sldId id="328" r:id="rId32"/>
    <p:sldId id="330" r:id="rId33"/>
  </p:sldIdLst>
  <p:sldSz cx="10691813" cy="7559675"/>
  <p:notesSz cx="6669088" cy="9926638"/>
  <p:defaultTextStyle>
    <a:defPPr>
      <a:defRPr lang="fr-FR"/>
    </a:defPPr>
    <a:lvl1pPr marL="0" algn="l" defTabSz="1042873" rtl="0" eaLnBrk="1" latinLnBrk="0" hangingPunct="1">
      <a:defRPr sz="2053" kern="1200">
        <a:solidFill>
          <a:schemeClr val="tx1"/>
        </a:solidFill>
        <a:latin typeface="+mn-lt"/>
        <a:ea typeface="+mn-ea"/>
        <a:cs typeface="+mn-cs"/>
      </a:defRPr>
    </a:lvl1pPr>
    <a:lvl2pPr marL="521437" algn="l" defTabSz="1042873" rtl="0" eaLnBrk="1" latinLnBrk="0" hangingPunct="1">
      <a:defRPr sz="2053" kern="1200">
        <a:solidFill>
          <a:schemeClr val="tx1"/>
        </a:solidFill>
        <a:latin typeface="+mn-lt"/>
        <a:ea typeface="+mn-ea"/>
        <a:cs typeface="+mn-cs"/>
      </a:defRPr>
    </a:lvl2pPr>
    <a:lvl3pPr marL="1042873" algn="l" defTabSz="1042873" rtl="0" eaLnBrk="1" latinLnBrk="0" hangingPunct="1">
      <a:defRPr sz="2053" kern="1200">
        <a:solidFill>
          <a:schemeClr val="tx1"/>
        </a:solidFill>
        <a:latin typeface="+mn-lt"/>
        <a:ea typeface="+mn-ea"/>
        <a:cs typeface="+mn-cs"/>
      </a:defRPr>
    </a:lvl3pPr>
    <a:lvl4pPr marL="1564310" algn="l" defTabSz="1042873" rtl="0" eaLnBrk="1" latinLnBrk="0" hangingPunct="1">
      <a:defRPr sz="2053" kern="1200">
        <a:solidFill>
          <a:schemeClr val="tx1"/>
        </a:solidFill>
        <a:latin typeface="+mn-lt"/>
        <a:ea typeface="+mn-ea"/>
        <a:cs typeface="+mn-cs"/>
      </a:defRPr>
    </a:lvl4pPr>
    <a:lvl5pPr marL="2085746" algn="l" defTabSz="1042873" rtl="0" eaLnBrk="1" latinLnBrk="0" hangingPunct="1">
      <a:defRPr sz="2053" kern="1200">
        <a:solidFill>
          <a:schemeClr val="tx1"/>
        </a:solidFill>
        <a:latin typeface="+mn-lt"/>
        <a:ea typeface="+mn-ea"/>
        <a:cs typeface="+mn-cs"/>
      </a:defRPr>
    </a:lvl5pPr>
    <a:lvl6pPr marL="2607183" algn="l" defTabSz="1042873" rtl="0" eaLnBrk="1" latinLnBrk="0" hangingPunct="1">
      <a:defRPr sz="2053" kern="1200">
        <a:solidFill>
          <a:schemeClr val="tx1"/>
        </a:solidFill>
        <a:latin typeface="+mn-lt"/>
        <a:ea typeface="+mn-ea"/>
        <a:cs typeface="+mn-cs"/>
      </a:defRPr>
    </a:lvl6pPr>
    <a:lvl7pPr marL="3128620" algn="l" defTabSz="1042873" rtl="0" eaLnBrk="1" latinLnBrk="0" hangingPunct="1">
      <a:defRPr sz="2053" kern="1200">
        <a:solidFill>
          <a:schemeClr val="tx1"/>
        </a:solidFill>
        <a:latin typeface="+mn-lt"/>
        <a:ea typeface="+mn-ea"/>
        <a:cs typeface="+mn-cs"/>
      </a:defRPr>
    </a:lvl7pPr>
    <a:lvl8pPr marL="3650056" algn="l" defTabSz="1042873" rtl="0" eaLnBrk="1" latinLnBrk="0" hangingPunct="1">
      <a:defRPr sz="2053" kern="1200">
        <a:solidFill>
          <a:schemeClr val="tx1"/>
        </a:solidFill>
        <a:latin typeface="+mn-lt"/>
        <a:ea typeface="+mn-ea"/>
        <a:cs typeface="+mn-cs"/>
      </a:defRPr>
    </a:lvl8pPr>
    <a:lvl9pPr marL="4171493" algn="l" defTabSz="1042873" rtl="0" eaLnBrk="1" latinLnBrk="0" hangingPunct="1">
      <a:defRPr sz="205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5" userDrawn="1">
          <p15:clr>
            <a:srgbClr val="A4A3A4"/>
          </p15:clr>
        </p15:guide>
        <p15:guide id="2" pos="631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yriam Graber" initials="MG" lastIdx="1" clrIdx="0">
    <p:extLst>
      <p:ext uri="{19B8F6BF-5375-455C-9EA6-DF929625EA0E}">
        <p15:presenceInfo xmlns:p15="http://schemas.microsoft.com/office/powerpoint/2012/main" userId="26d330262214437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7173"/>
    <a:srgbClr val="7BAA2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91743" autoAdjust="0"/>
  </p:normalViewPr>
  <p:slideViewPr>
    <p:cSldViewPr>
      <p:cViewPr varScale="1">
        <p:scale>
          <a:sx n="42" d="100"/>
          <a:sy n="42" d="100"/>
        </p:scale>
        <p:origin x="1238" y="38"/>
      </p:cViewPr>
      <p:guideLst>
        <p:guide orient="horz" pos="1655"/>
        <p:guide pos="6316"/>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90665" cy="4968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sz="quarter" idx="1"/>
          </p:nvPr>
        </p:nvSpPr>
        <p:spPr>
          <a:xfrm>
            <a:off x="3776866" y="0"/>
            <a:ext cx="2890665" cy="496888"/>
          </a:xfrm>
          <a:prstGeom prst="rect">
            <a:avLst/>
          </a:prstGeom>
        </p:spPr>
        <p:txBody>
          <a:bodyPr vert="horz" lIns="91440" tIns="45720" rIns="91440" bIns="45720" rtlCol="0"/>
          <a:lstStyle>
            <a:lvl1pPr algn="r">
              <a:defRPr sz="1200"/>
            </a:lvl1pPr>
          </a:lstStyle>
          <a:p>
            <a:fld id="{58594FB5-C202-4B63-B1D6-C4202D7D1139}" type="datetimeFigureOut">
              <a:rPr lang="de-CH" smtClean="0"/>
              <a:t>06.02.2023</a:t>
            </a:fld>
            <a:endParaRPr lang="de-CH"/>
          </a:p>
        </p:txBody>
      </p:sp>
      <p:sp>
        <p:nvSpPr>
          <p:cNvPr id="4" name="Fußzeilenplatzhalter 3"/>
          <p:cNvSpPr>
            <a:spLocks noGrp="1"/>
          </p:cNvSpPr>
          <p:nvPr>
            <p:ph type="ftr" sz="quarter" idx="2"/>
          </p:nvPr>
        </p:nvSpPr>
        <p:spPr>
          <a:xfrm>
            <a:off x="0" y="9428164"/>
            <a:ext cx="2890665" cy="496887"/>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p:cNvSpPr>
            <a:spLocks noGrp="1"/>
          </p:cNvSpPr>
          <p:nvPr>
            <p:ph type="sldNum" sz="quarter" idx="3"/>
          </p:nvPr>
        </p:nvSpPr>
        <p:spPr>
          <a:xfrm>
            <a:off x="3776866" y="9428164"/>
            <a:ext cx="2890665" cy="496887"/>
          </a:xfrm>
          <a:prstGeom prst="rect">
            <a:avLst/>
          </a:prstGeom>
        </p:spPr>
        <p:txBody>
          <a:bodyPr vert="horz" lIns="91440" tIns="45720" rIns="91440" bIns="45720" rtlCol="0" anchor="b"/>
          <a:lstStyle>
            <a:lvl1pPr algn="r">
              <a:defRPr sz="1200"/>
            </a:lvl1pPr>
          </a:lstStyle>
          <a:p>
            <a:fld id="{D67FB8E8-A79E-4FBB-8FA9-E88034DDC09A}" type="slidenum">
              <a:rPr lang="de-CH" smtClean="0"/>
              <a:t>‹N°›</a:t>
            </a:fld>
            <a:endParaRPr lang="de-CH"/>
          </a:p>
        </p:txBody>
      </p:sp>
    </p:spTree>
    <p:extLst>
      <p:ext uri="{BB962C8B-B14F-4D97-AF65-F5344CB8AC3E}">
        <p14:creationId xmlns:p14="http://schemas.microsoft.com/office/powerpoint/2010/main" val="4170597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90665" cy="496888"/>
          </a:xfrm>
          <a:prstGeom prst="rect">
            <a:avLst/>
          </a:prstGeom>
        </p:spPr>
        <p:txBody>
          <a:bodyPr vert="horz" lIns="91440" tIns="45720" rIns="91440" bIns="45720" rtlCol="0"/>
          <a:lstStyle>
            <a:lvl1pPr algn="l">
              <a:defRPr sz="1200"/>
            </a:lvl1pPr>
          </a:lstStyle>
          <a:p>
            <a:endParaRPr lang="fr-CH"/>
          </a:p>
        </p:txBody>
      </p:sp>
      <p:sp>
        <p:nvSpPr>
          <p:cNvPr id="3" name="Datumsplatzhalter 2"/>
          <p:cNvSpPr>
            <a:spLocks noGrp="1"/>
          </p:cNvSpPr>
          <p:nvPr>
            <p:ph type="dt" idx="1"/>
          </p:nvPr>
        </p:nvSpPr>
        <p:spPr>
          <a:xfrm>
            <a:off x="3776866" y="0"/>
            <a:ext cx="2890665" cy="496888"/>
          </a:xfrm>
          <a:prstGeom prst="rect">
            <a:avLst/>
          </a:prstGeom>
        </p:spPr>
        <p:txBody>
          <a:bodyPr vert="horz" lIns="91440" tIns="45720" rIns="91440" bIns="45720" rtlCol="0"/>
          <a:lstStyle>
            <a:lvl1pPr algn="r">
              <a:defRPr sz="1200"/>
            </a:lvl1pPr>
          </a:lstStyle>
          <a:p>
            <a:fld id="{9DCC87A5-EC57-48A1-98F4-0C433332F050}" type="datetimeFigureOut">
              <a:rPr lang="fr-CH" smtClean="0"/>
              <a:t>06.02.2023</a:t>
            </a:fld>
            <a:endParaRPr lang="fr-CH"/>
          </a:p>
        </p:txBody>
      </p:sp>
      <p:sp>
        <p:nvSpPr>
          <p:cNvPr id="4" name="Folienbildplatzhalter 3"/>
          <p:cNvSpPr>
            <a:spLocks noGrp="1" noRot="1" noChangeAspect="1"/>
          </p:cNvSpPr>
          <p:nvPr>
            <p:ph type="sldImg" idx="2"/>
          </p:nvPr>
        </p:nvSpPr>
        <p:spPr>
          <a:xfrm>
            <a:off x="966788" y="1241425"/>
            <a:ext cx="4735512" cy="3349625"/>
          </a:xfrm>
          <a:prstGeom prst="rect">
            <a:avLst/>
          </a:prstGeom>
          <a:noFill/>
          <a:ln w="12700">
            <a:solidFill>
              <a:prstClr val="black"/>
            </a:solidFill>
          </a:ln>
        </p:spPr>
        <p:txBody>
          <a:bodyPr vert="horz" lIns="91440" tIns="45720" rIns="91440" bIns="45720" rtlCol="0" anchor="ctr"/>
          <a:lstStyle/>
          <a:p>
            <a:endParaRPr lang="fr-CH"/>
          </a:p>
        </p:txBody>
      </p:sp>
      <p:sp>
        <p:nvSpPr>
          <p:cNvPr id="5" name="Notizenplatzhalter 4"/>
          <p:cNvSpPr>
            <a:spLocks noGrp="1"/>
          </p:cNvSpPr>
          <p:nvPr>
            <p:ph type="body" sz="quarter" idx="3"/>
          </p:nvPr>
        </p:nvSpPr>
        <p:spPr>
          <a:xfrm>
            <a:off x="666598" y="4776788"/>
            <a:ext cx="5335893" cy="3908426"/>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CH"/>
          </a:p>
        </p:txBody>
      </p:sp>
      <p:sp>
        <p:nvSpPr>
          <p:cNvPr id="6" name="Fußzeilenplatzhalter 5"/>
          <p:cNvSpPr>
            <a:spLocks noGrp="1"/>
          </p:cNvSpPr>
          <p:nvPr>
            <p:ph type="ftr" sz="quarter" idx="4"/>
          </p:nvPr>
        </p:nvSpPr>
        <p:spPr>
          <a:xfrm>
            <a:off x="0" y="9429751"/>
            <a:ext cx="2890665" cy="496888"/>
          </a:xfrm>
          <a:prstGeom prst="rect">
            <a:avLst/>
          </a:prstGeom>
        </p:spPr>
        <p:txBody>
          <a:bodyPr vert="horz" lIns="91440" tIns="45720" rIns="91440" bIns="45720" rtlCol="0" anchor="b"/>
          <a:lstStyle>
            <a:lvl1pPr algn="l">
              <a:defRPr sz="1200"/>
            </a:lvl1pPr>
          </a:lstStyle>
          <a:p>
            <a:endParaRPr lang="fr-CH"/>
          </a:p>
        </p:txBody>
      </p:sp>
      <p:sp>
        <p:nvSpPr>
          <p:cNvPr id="7" name="Foliennummernplatzhalter 6"/>
          <p:cNvSpPr>
            <a:spLocks noGrp="1"/>
          </p:cNvSpPr>
          <p:nvPr>
            <p:ph type="sldNum" sz="quarter" idx="5"/>
          </p:nvPr>
        </p:nvSpPr>
        <p:spPr>
          <a:xfrm>
            <a:off x="3776866" y="9429751"/>
            <a:ext cx="2890665" cy="496888"/>
          </a:xfrm>
          <a:prstGeom prst="rect">
            <a:avLst/>
          </a:prstGeom>
        </p:spPr>
        <p:txBody>
          <a:bodyPr vert="horz" lIns="91440" tIns="45720" rIns="91440" bIns="45720" rtlCol="0" anchor="b"/>
          <a:lstStyle>
            <a:lvl1pPr algn="r">
              <a:defRPr sz="1200"/>
            </a:lvl1pPr>
          </a:lstStyle>
          <a:p>
            <a:fld id="{F00AB757-58AB-499D-A9D3-311C05BD52E0}" type="slidenum">
              <a:rPr lang="fr-CH" smtClean="0"/>
              <a:t>‹N°›</a:t>
            </a:fld>
            <a:endParaRPr lang="fr-CH"/>
          </a:p>
        </p:txBody>
      </p:sp>
    </p:spTree>
    <p:extLst>
      <p:ext uri="{BB962C8B-B14F-4D97-AF65-F5344CB8AC3E}">
        <p14:creationId xmlns:p14="http://schemas.microsoft.com/office/powerpoint/2010/main" val="268702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F00AB757-58AB-499D-A9D3-311C05BD52E0}" type="slidenum">
              <a:rPr lang="fr-CH" smtClean="0"/>
              <a:t>1</a:t>
            </a:fld>
            <a:endParaRPr lang="fr-CH"/>
          </a:p>
        </p:txBody>
      </p:sp>
    </p:spTree>
    <p:extLst>
      <p:ext uri="{BB962C8B-B14F-4D97-AF65-F5344CB8AC3E}">
        <p14:creationId xmlns:p14="http://schemas.microsoft.com/office/powerpoint/2010/main" val="4194483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F00AB757-58AB-499D-A9D3-311C05BD52E0}" type="slidenum">
              <a:rPr lang="fr-CH" smtClean="0"/>
              <a:t>26</a:t>
            </a:fld>
            <a:endParaRPr lang="fr-CH"/>
          </a:p>
        </p:txBody>
      </p:sp>
    </p:spTree>
    <p:extLst>
      <p:ext uri="{BB962C8B-B14F-4D97-AF65-F5344CB8AC3E}">
        <p14:creationId xmlns:p14="http://schemas.microsoft.com/office/powerpoint/2010/main" val="2457772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a:p>
        </p:txBody>
      </p:sp>
      <p:sp>
        <p:nvSpPr>
          <p:cNvPr id="4" name="Espace réservé du numéro de diapositive 3"/>
          <p:cNvSpPr>
            <a:spLocks noGrp="1"/>
          </p:cNvSpPr>
          <p:nvPr>
            <p:ph type="sldNum" sz="quarter" idx="10"/>
          </p:nvPr>
        </p:nvSpPr>
        <p:spPr/>
        <p:txBody>
          <a:bodyPr/>
          <a:lstStyle/>
          <a:p>
            <a:fld id="{F00AB757-58AB-499D-A9D3-311C05BD52E0}" type="slidenum">
              <a:rPr lang="fr-CH" smtClean="0"/>
              <a:t>2</a:t>
            </a:fld>
            <a:endParaRPr lang="fr-CH"/>
          </a:p>
        </p:txBody>
      </p:sp>
    </p:spTree>
    <p:extLst>
      <p:ext uri="{BB962C8B-B14F-4D97-AF65-F5344CB8AC3E}">
        <p14:creationId xmlns:p14="http://schemas.microsoft.com/office/powerpoint/2010/main" val="2076364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a:p>
        </p:txBody>
      </p:sp>
      <p:sp>
        <p:nvSpPr>
          <p:cNvPr id="4" name="Espace réservé du numéro de diapositive 3"/>
          <p:cNvSpPr>
            <a:spLocks noGrp="1"/>
          </p:cNvSpPr>
          <p:nvPr>
            <p:ph type="sldNum" sz="quarter" idx="10"/>
          </p:nvPr>
        </p:nvSpPr>
        <p:spPr/>
        <p:txBody>
          <a:bodyPr/>
          <a:lstStyle/>
          <a:p>
            <a:fld id="{F00AB757-58AB-499D-A9D3-311C05BD52E0}" type="slidenum">
              <a:rPr lang="fr-CH" smtClean="0"/>
              <a:t>3</a:t>
            </a:fld>
            <a:endParaRPr lang="fr-CH"/>
          </a:p>
        </p:txBody>
      </p:sp>
    </p:spTree>
    <p:extLst>
      <p:ext uri="{BB962C8B-B14F-4D97-AF65-F5344CB8AC3E}">
        <p14:creationId xmlns:p14="http://schemas.microsoft.com/office/powerpoint/2010/main" val="93468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77500" lnSpcReduction="20000"/>
          </a:bodyPr>
          <a:lstStyle/>
          <a:p>
            <a:r>
              <a:rPr lang="fr-CH" dirty="0"/>
              <a:t>Arriver à cerner et comprendre les enjeux de l’émigration d’Afrique subsaharienne</a:t>
            </a:r>
            <a:r>
              <a:rPr lang="fr-CH" baseline="0" dirty="0"/>
              <a:t>, de l’immigration en Suisse romande assemblé à une formation en soins infirmiers </a:t>
            </a:r>
            <a:r>
              <a:rPr lang="fr-CH" dirty="0"/>
              <a:t>a nécessité une approche élargie</a:t>
            </a:r>
            <a:r>
              <a:rPr lang="fr-CH" baseline="0" dirty="0"/>
              <a:t> plus particulièrement en sciences sociales, en sciences de l’éducation, en socio-psychologie, en anthropologie. C’est donc grâce à l’articulation de plusieurs disciplines que cette recherche a été possible. </a:t>
            </a:r>
            <a:br>
              <a:rPr lang="fr-CH" baseline="0" dirty="0"/>
            </a:br>
            <a:endParaRPr lang="fr-CH" baseline="0" dirty="0"/>
          </a:p>
          <a:p>
            <a:r>
              <a:rPr lang="fr-CH" baseline="0" dirty="0"/>
              <a:t>Une compréhension des parcours individuels et de formation avant la migration des étudiants subsahariens a permis de cerner les histoire de vie et de comprendre pourquoi nous retrouvions ces étudiants dans nos formations. Pour eux, l’émigration pouvait être soit un choix pour étudier, une fuite du pays pour des raisons d’engagement politique, ou un regroupement familial. Mais ce choix est souvent dû aussi à un manque de possibilité de formation dans ces pays africains (manque de place, accès à ceux qui payent, </a:t>
            </a:r>
            <a:r>
              <a:rPr lang="fr-CH" baseline="0" dirty="0" err="1"/>
              <a:t>etc</a:t>
            </a:r>
            <a:r>
              <a:rPr lang="fr-CH" baseline="0" dirty="0"/>
              <a:t>), à une plus grande reconnaissance des formations effectuées en Europe et ce, tant en Europe qu’en Afrique.</a:t>
            </a:r>
          </a:p>
          <a:p>
            <a:endParaRPr lang="fr-CH" baseline="0" dirty="0"/>
          </a:p>
          <a:p>
            <a:r>
              <a:rPr lang="fr-CH" baseline="0" dirty="0"/>
              <a:t>Ceci nous a amené à nous questionner sur les conditions d’accès de ces étudiants dans les formations en Suisse. Il s’est agit alors de comprendre les politiques de migration actuelles afin de voir comment le pays accueille ces étudiants qu’il accepte. Nous avons pu mettre en évidence que la politique de migration étaient très restrictive pour les pays tiers plus particulièrement, la Suisse voulant contrôler le nombre d’étranger sur son territoire et ne pas trop l’augmenter.</a:t>
            </a:r>
          </a:p>
          <a:p>
            <a:r>
              <a:rPr lang="fr-CH" baseline="0" dirty="0"/>
              <a:t>Quant aux Hautes Ecole Spécialisées de santé, même si ces étudiants sont acceptés aux mêmes conditions d’entrée que les autochtones, nous avons pu mettre en évidence que tout n’est pas si simple, que les diplômes obtenus en Afrique ne sont pas reconnus et que les formations académiques ne correspondent pas forcément dans leur contenus, ce qui fait que les conditions utiles pour les autochtones sont parfois mal vécues par les étudiants d’Afrique subsaharienne.</a:t>
            </a:r>
          </a:p>
          <a:p>
            <a:r>
              <a:rPr lang="fr-CH" baseline="0" dirty="0"/>
              <a:t> Tous ces constats nous ont permis de dire qu’il y avait matière à travailler ce sujet de l’immigration et de la formation et à le penser. C’est aussi ce qui nous a fait faire appel à ces différents sciences afin de vraiment cerner le sujet et pour</a:t>
            </a:r>
          </a:p>
          <a:p>
            <a:r>
              <a:rPr lang="fr-CH" baseline="0" dirty="0"/>
              <a:t>Pour comprendre pourquoi certains étudiants arrivaient à s’intégrer et à réussir leurs études?</a:t>
            </a:r>
          </a:p>
          <a:p>
            <a:r>
              <a:rPr lang="fr-CH" baseline="0" dirty="0"/>
              <a:t> alors que d’autres n’y arrivent pas qu’ils réussissent leurs études ou non </a:t>
            </a:r>
          </a:p>
          <a:p>
            <a:r>
              <a:rPr lang="fr-CH" baseline="0" dirty="0"/>
              <a:t>et que d’autres échouent à leurs études alors qu’ils se sont intégrés a nécessité plusieurs théories.</a:t>
            </a:r>
          </a:p>
          <a:p>
            <a:endParaRPr lang="fr-CH" baseline="0" dirty="0"/>
          </a:p>
          <a:p>
            <a:r>
              <a:rPr lang="fr-CH" baseline="0" dirty="0"/>
              <a:t>Emigrer d’Afrique et immigrer en Suisse signifie:</a:t>
            </a:r>
          </a:p>
          <a:p>
            <a:endParaRPr lang="fr-CH" baseline="0" dirty="0"/>
          </a:p>
          <a:p>
            <a:endParaRPr lang="fr-CH" baseline="0" dirty="0"/>
          </a:p>
          <a:p>
            <a:endParaRPr lang="fr-CH" baseline="0" dirty="0"/>
          </a:p>
          <a:p>
            <a:endParaRPr lang="fr-CH" dirty="0"/>
          </a:p>
        </p:txBody>
      </p:sp>
      <p:sp>
        <p:nvSpPr>
          <p:cNvPr id="4" name="Espace réservé du numéro de diapositive 3"/>
          <p:cNvSpPr>
            <a:spLocks noGrp="1"/>
          </p:cNvSpPr>
          <p:nvPr>
            <p:ph type="sldNum" sz="quarter" idx="10"/>
          </p:nvPr>
        </p:nvSpPr>
        <p:spPr/>
        <p:txBody>
          <a:bodyPr/>
          <a:lstStyle/>
          <a:p>
            <a:fld id="{5D342A9A-2541-4D0F-B3A2-6AED96BD3762}" type="slidenum">
              <a:rPr lang="fr-CH" smtClean="0"/>
              <a:pPr/>
              <a:t>5</a:t>
            </a:fld>
            <a:endParaRPr lang="fr-CH"/>
          </a:p>
        </p:txBody>
      </p:sp>
    </p:spTree>
    <p:extLst>
      <p:ext uri="{BB962C8B-B14F-4D97-AF65-F5344CB8AC3E}">
        <p14:creationId xmlns:p14="http://schemas.microsoft.com/office/powerpoint/2010/main" val="3954372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200" b="1" kern="1200" dirty="0">
                <a:solidFill>
                  <a:schemeClr val="tx1"/>
                </a:solidFill>
                <a:latin typeface="+mn-lt"/>
                <a:ea typeface="+mn-ea"/>
                <a:cs typeface="+mn-cs"/>
              </a:rPr>
              <a:t>C’est dans ces trois niveaux d’</a:t>
            </a:r>
            <a:r>
              <a:rPr lang="fr-CH" sz="1200" b="1" kern="1200" dirty="0" err="1">
                <a:solidFill>
                  <a:schemeClr val="tx1"/>
                </a:solidFill>
                <a:latin typeface="+mn-lt"/>
                <a:ea typeface="+mn-ea"/>
                <a:cs typeface="+mn-cs"/>
              </a:rPr>
              <a:t>exotopie</a:t>
            </a:r>
            <a:r>
              <a:rPr lang="fr-CH" sz="1200" b="1" kern="1200" dirty="0">
                <a:solidFill>
                  <a:schemeClr val="tx1"/>
                </a:solidFill>
                <a:latin typeface="+mn-lt"/>
                <a:ea typeface="+mn-ea"/>
                <a:cs typeface="+mn-cs"/>
              </a:rPr>
              <a:t> que les étudiants rencontrent des épreuves.</a:t>
            </a:r>
          </a:p>
          <a:p>
            <a:pPr marL="0" marR="0" indent="0" algn="l" defTabSz="914400" rtl="0" eaLnBrk="1" fontAlgn="auto" latinLnBrk="0" hangingPunct="1">
              <a:lnSpc>
                <a:spcPct val="100000"/>
              </a:lnSpc>
              <a:spcBef>
                <a:spcPts val="0"/>
              </a:spcBef>
              <a:spcAft>
                <a:spcPts val="0"/>
              </a:spcAft>
              <a:buClrTx/>
              <a:buSzTx/>
              <a:buFontTx/>
              <a:buNone/>
              <a:tabLst/>
              <a:defRPr/>
            </a:pPr>
            <a:r>
              <a:rPr lang="fr-CH" sz="1200" b="1" kern="1200" dirty="0">
                <a:solidFill>
                  <a:schemeClr val="tx1"/>
                </a:solidFill>
                <a:latin typeface="+mn-lt"/>
                <a:ea typeface="+mn-ea"/>
                <a:cs typeface="+mn-cs"/>
              </a:rPr>
              <a:t>Cette triple </a:t>
            </a:r>
            <a:r>
              <a:rPr lang="fr-CH" sz="1200" b="1" kern="1200" dirty="0" err="1">
                <a:solidFill>
                  <a:schemeClr val="tx1"/>
                </a:solidFill>
                <a:latin typeface="+mn-lt"/>
                <a:ea typeface="+mn-ea"/>
                <a:cs typeface="+mn-cs"/>
              </a:rPr>
              <a:t>exotopie</a:t>
            </a:r>
            <a:r>
              <a:rPr lang="fr-CH" sz="1200" b="1" kern="1200" dirty="0">
                <a:solidFill>
                  <a:schemeClr val="tx1"/>
                </a:solidFill>
                <a:latin typeface="+mn-lt"/>
                <a:ea typeface="+mn-ea"/>
                <a:cs typeface="+mn-cs"/>
              </a:rPr>
              <a:t> caractériserait le processus d’acculturation spécifique dans une formation en soins infirmiers</a:t>
            </a:r>
            <a:r>
              <a:rPr lang="fr-CH" sz="1200" kern="1200" dirty="0">
                <a:solidFill>
                  <a:schemeClr val="tx1"/>
                </a:solidFill>
                <a:latin typeface="+mn-lt"/>
                <a:ea typeface="+mn-ea"/>
                <a:cs typeface="+mn-cs"/>
              </a:rPr>
              <a:t>, et provoquerait pour l’étudiant migrant, à la fois une instabilité des repères et une prise de conscience de ces derniers.</a:t>
            </a:r>
          </a:p>
          <a:p>
            <a:pPr marL="0" marR="0" indent="0" algn="l" defTabSz="914400" rtl="0" eaLnBrk="1" fontAlgn="auto" latinLnBrk="0" hangingPunct="1">
              <a:lnSpc>
                <a:spcPct val="100000"/>
              </a:lnSpc>
              <a:spcBef>
                <a:spcPts val="0"/>
              </a:spcBef>
              <a:spcAft>
                <a:spcPts val="0"/>
              </a:spcAft>
              <a:buClrTx/>
              <a:buSzTx/>
              <a:buFontTx/>
              <a:buNone/>
              <a:tabLst/>
              <a:defRPr/>
            </a:pPr>
            <a:r>
              <a:rPr lang="fr-CH" sz="1200" kern="1200" dirty="0">
                <a:solidFill>
                  <a:schemeClr val="tx1"/>
                </a:solidFill>
                <a:latin typeface="+mn-lt"/>
                <a:ea typeface="+mn-ea"/>
                <a:cs typeface="+mn-cs"/>
              </a:rPr>
              <a:t>C’est dans ces espaces distaux que les étudiants vont être confrontés à des obstacles,</a:t>
            </a:r>
            <a:r>
              <a:rPr lang="fr-CH" sz="1200" kern="1200" baseline="0" dirty="0">
                <a:solidFill>
                  <a:schemeClr val="tx1"/>
                </a:solidFill>
                <a:latin typeface="+mn-lt"/>
                <a:ea typeface="+mn-ea"/>
                <a:cs typeface="+mn-cs"/>
              </a:rPr>
              <a:t> des défis, que nous nommons épreuves comme </a:t>
            </a:r>
            <a:r>
              <a:rPr lang="fr-CH" sz="1200" kern="1200" baseline="0" dirty="0" err="1">
                <a:solidFill>
                  <a:schemeClr val="tx1"/>
                </a:solidFill>
                <a:latin typeface="+mn-lt"/>
                <a:ea typeface="+mn-ea"/>
                <a:cs typeface="+mn-cs"/>
              </a:rPr>
              <a:t>Martuccelli</a:t>
            </a:r>
            <a:r>
              <a:rPr lang="fr-CH" sz="1200" kern="1200" baseline="0" dirty="0">
                <a:solidFill>
                  <a:schemeClr val="tx1"/>
                </a:solidFill>
                <a:latin typeface="+mn-lt"/>
                <a:ea typeface="+mn-ea"/>
                <a:cs typeface="+mn-cs"/>
              </a:rPr>
              <a:t>.</a:t>
            </a:r>
            <a:endParaRPr lang="fr-CH"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CH"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CH" sz="1200" kern="1200" dirty="0">
              <a:solidFill>
                <a:schemeClr val="tx1"/>
              </a:solidFill>
              <a:latin typeface="+mn-lt"/>
              <a:ea typeface="+mn-ea"/>
              <a:cs typeface="+mn-cs"/>
            </a:endParaRPr>
          </a:p>
          <a:p>
            <a:endParaRPr lang="fr-CH" dirty="0"/>
          </a:p>
        </p:txBody>
      </p:sp>
      <p:sp>
        <p:nvSpPr>
          <p:cNvPr id="4" name="Espace réservé du numéro de diapositive 3"/>
          <p:cNvSpPr>
            <a:spLocks noGrp="1"/>
          </p:cNvSpPr>
          <p:nvPr>
            <p:ph type="sldNum" sz="quarter" idx="10"/>
          </p:nvPr>
        </p:nvSpPr>
        <p:spPr/>
        <p:txBody>
          <a:bodyPr/>
          <a:lstStyle/>
          <a:p>
            <a:fld id="{B3B346F0-4CDE-49BD-A54F-DDB781E1155E}" type="slidenum">
              <a:rPr lang="fr-CH" smtClean="0"/>
              <a:pPr/>
              <a:t>6</a:t>
            </a:fld>
            <a:endParaRPr lang="fr-CH"/>
          </a:p>
        </p:txBody>
      </p:sp>
    </p:spTree>
    <p:extLst>
      <p:ext uri="{BB962C8B-B14F-4D97-AF65-F5344CB8AC3E}">
        <p14:creationId xmlns:p14="http://schemas.microsoft.com/office/powerpoint/2010/main" val="3661761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H" b="1" dirty="0"/>
              <a:t>Les réc</a:t>
            </a:r>
            <a:r>
              <a:rPr lang="fr-CH" dirty="0"/>
              <a:t>its de vie</a:t>
            </a:r>
            <a:r>
              <a:rPr lang="fr-CH" baseline="0" dirty="0"/>
              <a:t> </a:t>
            </a:r>
            <a:r>
              <a:rPr lang="fr-CH" dirty="0"/>
              <a:t>permettent</a:t>
            </a:r>
            <a:r>
              <a:rPr lang="fr-CH" baseline="0" dirty="0"/>
              <a:t> de mettre en évidence les changements ou </a:t>
            </a:r>
            <a:r>
              <a:rPr lang="fr-CH" baseline="0" dirty="0" err="1"/>
              <a:t>turning</a:t>
            </a:r>
            <a:r>
              <a:rPr lang="fr-CH" baseline="0" dirty="0"/>
              <a:t> points, le bifurcations que rencontrent les individus sur leur parcours de vie c’est-à-dire que c’est leur expérience de vie qui est mise en mots. Les moments significatifs qui ont participé à la transformation de l’individu et dont ils ne peuvent faire l’économie.</a:t>
            </a:r>
          </a:p>
          <a:p>
            <a:endParaRPr lang="fr-CH" baseline="0" dirty="0"/>
          </a:p>
          <a:p>
            <a:r>
              <a:rPr lang="fr-CH" baseline="0" dirty="0"/>
              <a:t>Les aspérités rencontrées par les personnes sont des épreuves qu’ils rencontrent sur leur parcours. Ces récits favorisent la reconstruction des traumatismes vécus lors de la migration par exemple et permettent d’investir les mémoires individuelles, familiales ou communautaires. Ces récits comme l’affirme </a:t>
            </a:r>
            <a:r>
              <a:rPr lang="fr-CH" baseline="0" dirty="0" err="1"/>
              <a:t>Ricoeur</a:t>
            </a:r>
            <a:r>
              <a:rPr lang="fr-CH" baseline="0" dirty="0"/>
              <a:t>, vont nous permettre de comprendre l’histoire de l’individu. Le récit va reconfigurer l’expérience vécue.</a:t>
            </a:r>
          </a:p>
          <a:p>
            <a:r>
              <a:rPr lang="fr-CH" baseline="0" dirty="0"/>
              <a:t>Il y aura le dévoilé et le caché</a:t>
            </a:r>
          </a:p>
          <a:p>
            <a:r>
              <a:rPr lang="fr-CH" baseline="0" dirty="0"/>
              <a:t>Les récits  de vie sont une occasion pour l’individu d’être acteur de leur vie en accédant à leur historicité  c’est-à-dire à la capacité d’intervenir sur son histoire (De </a:t>
            </a:r>
            <a:r>
              <a:rPr lang="fr-CH" baseline="0" dirty="0" err="1"/>
              <a:t>Gaulejac</a:t>
            </a:r>
            <a:r>
              <a:rPr lang="fr-CH" baseline="0" dirty="0"/>
              <a:t>, 1987).</a:t>
            </a:r>
            <a:endParaRPr lang="fr-CH" dirty="0"/>
          </a:p>
        </p:txBody>
      </p:sp>
      <p:sp>
        <p:nvSpPr>
          <p:cNvPr id="4" name="Espace réservé du numéro de diapositive 3"/>
          <p:cNvSpPr>
            <a:spLocks noGrp="1"/>
          </p:cNvSpPr>
          <p:nvPr>
            <p:ph type="sldNum" sz="quarter" idx="10"/>
          </p:nvPr>
        </p:nvSpPr>
        <p:spPr/>
        <p:txBody>
          <a:bodyPr/>
          <a:lstStyle/>
          <a:p>
            <a:fld id="{5D342A9A-2541-4D0F-B3A2-6AED96BD3762}" type="slidenum">
              <a:rPr lang="fr-CH" smtClean="0"/>
              <a:pPr/>
              <a:t>9</a:t>
            </a:fld>
            <a:endParaRPr lang="fr-CH"/>
          </a:p>
        </p:txBody>
      </p:sp>
    </p:spTree>
    <p:extLst>
      <p:ext uri="{BB962C8B-B14F-4D97-AF65-F5344CB8AC3E}">
        <p14:creationId xmlns:p14="http://schemas.microsoft.com/office/powerpoint/2010/main" val="1449384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H" dirty="0"/>
              <a:t>Nous avons mis en évidence, au travers de l’analyse que les étudiants</a:t>
            </a:r>
            <a:r>
              <a:rPr lang="fr-CH" baseline="0" dirty="0"/>
              <a:t> d’Afrique subsaharienne</a:t>
            </a:r>
            <a:r>
              <a:rPr lang="fr-CH" dirty="0"/>
              <a:t> traversaient tous toutes les épreuves suivantes:</a:t>
            </a:r>
          </a:p>
          <a:p>
            <a:endParaRPr lang="fr-CH" dirty="0"/>
          </a:p>
          <a:p>
            <a:r>
              <a:rPr lang="fr-CH" dirty="0"/>
              <a:t>Nous avons</a:t>
            </a:r>
            <a:r>
              <a:rPr lang="fr-CH" baseline="0" dirty="0"/>
              <a:t> donc pu confirmer notre hypothèse selon laquelle, les étudiants rencontreraient des épreuves dans les 3 niveaux d’</a:t>
            </a:r>
            <a:r>
              <a:rPr lang="fr-CH" baseline="0" dirty="0" err="1"/>
              <a:t>exotopie</a:t>
            </a:r>
            <a:r>
              <a:rPr lang="fr-CH" baseline="0" dirty="0"/>
              <a:t>: le pays, la formation et le stage.</a:t>
            </a:r>
            <a:endParaRPr lang="fr-CH"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63888B-9A58-407B-8427-2722ED3D18B2}" type="slidenum">
              <a:rPr kumimoji="0" lang="fr-CH"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fr-CH"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03208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F00AB757-58AB-499D-A9D3-311C05BD52E0}" type="slidenum">
              <a:rPr lang="fr-CH" smtClean="0"/>
              <a:t>12</a:t>
            </a:fld>
            <a:endParaRPr lang="fr-CH"/>
          </a:p>
        </p:txBody>
      </p:sp>
    </p:spTree>
    <p:extLst>
      <p:ext uri="{BB962C8B-B14F-4D97-AF65-F5344CB8AC3E}">
        <p14:creationId xmlns:p14="http://schemas.microsoft.com/office/powerpoint/2010/main" val="723505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Vous pouvez faire le parallèle avec la recherche</a:t>
            </a:r>
          </a:p>
        </p:txBody>
      </p:sp>
      <p:sp>
        <p:nvSpPr>
          <p:cNvPr id="4" name="Espace réservé du numéro de diapositive 3"/>
          <p:cNvSpPr>
            <a:spLocks noGrp="1"/>
          </p:cNvSpPr>
          <p:nvPr>
            <p:ph type="sldNum" sz="quarter" idx="5"/>
          </p:nvPr>
        </p:nvSpPr>
        <p:spPr/>
        <p:txBody>
          <a:bodyPr/>
          <a:lstStyle/>
          <a:p>
            <a:fld id="{F00AB757-58AB-499D-A9D3-311C05BD52E0}" type="slidenum">
              <a:rPr lang="fr-CH" smtClean="0"/>
              <a:t>18</a:t>
            </a:fld>
            <a:endParaRPr lang="fr-CH"/>
          </a:p>
        </p:txBody>
      </p:sp>
    </p:spTree>
    <p:extLst>
      <p:ext uri="{BB962C8B-B14F-4D97-AF65-F5344CB8AC3E}">
        <p14:creationId xmlns:p14="http://schemas.microsoft.com/office/powerpoint/2010/main" val="9125914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cceuil avec photo">
    <p:spTree>
      <p:nvGrpSpPr>
        <p:cNvPr id="1" name=""/>
        <p:cNvGrpSpPr/>
        <p:nvPr/>
      </p:nvGrpSpPr>
      <p:grpSpPr>
        <a:xfrm>
          <a:off x="0" y="0"/>
          <a:ext cx="0" cy="0"/>
          <a:chOff x="0" y="0"/>
          <a:chExt cx="0" cy="0"/>
        </a:xfrm>
      </p:grpSpPr>
      <p:sp>
        <p:nvSpPr>
          <p:cNvPr id="6" name="Bildplatzhalter 5"/>
          <p:cNvSpPr>
            <a:spLocks noGrp="1"/>
          </p:cNvSpPr>
          <p:nvPr>
            <p:ph type="pic" sz="quarter" idx="11" hasCustomPrompt="1"/>
          </p:nvPr>
        </p:nvSpPr>
        <p:spPr>
          <a:xfrm>
            <a:off x="0" y="1259557"/>
            <a:ext cx="10728000" cy="5544616"/>
          </a:xfrm>
          <a:prstGeom prst="rect">
            <a:avLst/>
          </a:prstGeom>
        </p:spPr>
        <p:txBody>
          <a:bodyPr/>
          <a:lstStyle>
            <a:lvl1pPr>
              <a:defRPr/>
            </a:lvl1pPr>
          </a:lstStyle>
          <a:p>
            <a:r>
              <a:rPr lang="fr-CH" dirty="0"/>
              <a:t>Image</a:t>
            </a:r>
          </a:p>
        </p:txBody>
      </p:sp>
      <p:sp>
        <p:nvSpPr>
          <p:cNvPr id="5" name="Espace réservé du texte 4"/>
          <p:cNvSpPr>
            <a:spLocks noGrp="1"/>
          </p:cNvSpPr>
          <p:nvPr>
            <p:ph type="body" sz="quarter" idx="10" hasCustomPrompt="1"/>
          </p:nvPr>
        </p:nvSpPr>
        <p:spPr>
          <a:xfrm>
            <a:off x="593378" y="3985200"/>
            <a:ext cx="9008224" cy="873213"/>
          </a:xfrm>
          <a:prstGeom prst="rect">
            <a:avLst/>
          </a:prstGeom>
        </p:spPr>
        <p:txBody>
          <a:bodyPr anchor="ctr" anchorCtr="0"/>
          <a:lstStyle>
            <a:lvl1pPr>
              <a:buNone/>
              <a:defRPr sz="5400" b="0">
                <a:solidFill>
                  <a:schemeClr val="bg1"/>
                </a:solidFill>
                <a:latin typeface="Tahoma" pitchFamily="34" charset="0"/>
                <a:ea typeface="Tahoma" pitchFamily="34" charset="0"/>
                <a:cs typeface="Tahoma" pitchFamily="34" charset="0"/>
              </a:defRPr>
            </a:lvl1pPr>
          </a:lstStyle>
          <a:p>
            <a:pPr lvl="0"/>
            <a:r>
              <a:rPr lang="fr-FR" dirty="0"/>
              <a:t>Bienvenue!</a:t>
            </a:r>
          </a:p>
        </p:txBody>
      </p:sp>
      <p:pic>
        <p:nvPicPr>
          <p:cNvPr id="4" name="Grafik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5386" y="7020229"/>
            <a:ext cx="1107509" cy="28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e et Excel">
    <p:spTree>
      <p:nvGrpSpPr>
        <p:cNvPr id="1" name=""/>
        <p:cNvGrpSpPr/>
        <p:nvPr/>
      </p:nvGrpSpPr>
      <p:grpSpPr>
        <a:xfrm>
          <a:off x="0" y="0"/>
          <a:ext cx="0" cy="0"/>
          <a:chOff x="0" y="0"/>
          <a:chExt cx="0" cy="0"/>
        </a:xfrm>
      </p:grpSpPr>
      <p:sp>
        <p:nvSpPr>
          <p:cNvPr id="10" name="Rectangle 9"/>
          <p:cNvSpPr/>
          <p:nvPr userDrawn="1"/>
        </p:nvSpPr>
        <p:spPr>
          <a:xfrm>
            <a:off x="419506" y="1060455"/>
            <a:ext cx="9411023" cy="110945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fr-FR" sz="2053">
              <a:solidFill>
                <a:srgbClr val="FFFFFF"/>
              </a:solidFill>
              <a:ea typeface="ＭＳ Ｐゴシック" charset="-128"/>
            </a:endParaRPr>
          </a:p>
        </p:txBody>
      </p:sp>
      <p:sp>
        <p:nvSpPr>
          <p:cNvPr id="7" name="Espace réservé du texte 6"/>
          <p:cNvSpPr>
            <a:spLocks noGrp="1"/>
          </p:cNvSpPr>
          <p:nvPr>
            <p:ph type="body" sz="quarter" idx="10" hasCustomPrompt="1"/>
          </p:nvPr>
        </p:nvSpPr>
        <p:spPr>
          <a:xfrm>
            <a:off x="560200" y="1238120"/>
            <a:ext cx="7594018" cy="793667"/>
          </a:xfrm>
          <a:prstGeom prst="rect">
            <a:avLst/>
          </a:prstGeom>
        </p:spPr>
        <p:txBody>
          <a:bodyPr anchor="ctr" anchorCtr="0"/>
          <a:lstStyle>
            <a:lvl1pPr>
              <a:buNone/>
              <a:defRPr sz="2400" b="1">
                <a:solidFill>
                  <a:srgbClr val="7BAA20"/>
                </a:solidFill>
                <a:latin typeface="Tahoma" pitchFamily="34" charset="0"/>
                <a:ea typeface="Tahoma" pitchFamily="34" charset="0"/>
                <a:cs typeface="Tahoma" pitchFamily="34" charset="0"/>
              </a:defRPr>
            </a:lvl1pPr>
          </a:lstStyle>
          <a:p>
            <a:pPr lvl="0"/>
            <a:r>
              <a:rPr lang="fr-FR" dirty="0"/>
              <a:t>Deux colonnes avec Excel</a:t>
            </a:r>
            <a:endParaRPr lang="fr-CH" dirty="0"/>
          </a:p>
        </p:txBody>
      </p:sp>
      <p:sp>
        <p:nvSpPr>
          <p:cNvPr id="15" name="Espace réservé du texte 14"/>
          <p:cNvSpPr>
            <a:spLocks noGrp="1"/>
          </p:cNvSpPr>
          <p:nvPr>
            <p:ph type="body" sz="quarter" idx="12" hasCustomPrompt="1"/>
          </p:nvPr>
        </p:nvSpPr>
        <p:spPr>
          <a:xfrm>
            <a:off x="4605665" y="2411685"/>
            <a:ext cx="3653738" cy="3601913"/>
          </a:xfrm>
          <a:prstGeom prst="rect">
            <a:avLst/>
          </a:prstGeom>
        </p:spPr>
        <p:txBody>
          <a:bodyPr/>
          <a:lstStyle>
            <a:lvl1pPr marL="0" indent="0">
              <a:buFont typeface="Tahoma" pitchFamily="34" charset="0"/>
              <a:buNone/>
              <a:defRPr sz="1600" b="0">
                <a:solidFill>
                  <a:srgbClr val="707173"/>
                </a:solidFill>
                <a:latin typeface="Tahoma" pitchFamily="34" charset="0"/>
                <a:ea typeface="Tahoma" pitchFamily="34" charset="0"/>
                <a:cs typeface="Tahoma" pitchFamily="34" charset="0"/>
              </a:defRPr>
            </a:lvl1pPr>
            <a:lvl2pPr marL="648000">
              <a:buFontTx/>
              <a:buNone/>
              <a:defRPr sz="1200">
                <a:solidFill>
                  <a:srgbClr val="707173"/>
                </a:solidFill>
                <a:latin typeface="Tahoma" pitchFamily="34" charset="0"/>
                <a:ea typeface="Tahoma" pitchFamily="34" charset="0"/>
                <a:cs typeface="Tahoma" pitchFamily="34" charset="0"/>
              </a:defRPr>
            </a:lvl2pPr>
          </a:lstStyle>
          <a:p>
            <a:pPr lvl="0"/>
            <a:r>
              <a:rPr lang="fr-FR" dirty="0"/>
              <a:t>Texte</a:t>
            </a:r>
          </a:p>
          <a:p>
            <a:pPr lvl="0"/>
            <a:endParaRPr lang="fr-FR" dirty="0"/>
          </a:p>
        </p:txBody>
      </p:sp>
      <p:sp>
        <p:nvSpPr>
          <p:cNvPr id="3" name="Tabellenplatzhalter 2"/>
          <p:cNvSpPr>
            <a:spLocks noGrp="1"/>
          </p:cNvSpPr>
          <p:nvPr>
            <p:ph type="tbl" sz="quarter" idx="13" hasCustomPrompt="1"/>
          </p:nvPr>
        </p:nvSpPr>
        <p:spPr>
          <a:xfrm>
            <a:off x="665386" y="2411685"/>
            <a:ext cx="3652838" cy="3602037"/>
          </a:xfrm>
          <a:prstGeom prst="rect">
            <a:avLst/>
          </a:prstGeom>
        </p:spPr>
        <p:txBody>
          <a:bodyPr/>
          <a:lstStyle>
            <a:lvl1pPr>
              <a:defRPr/>
            </a:lvl1pPr>
          </a:lstStyle>
          <a:p>
            <a:r>
              <a:rPr lang="fr-CH" dirty="0"/>
              <a:t>Tableau</a:t>
            </a:r>
          </a:p>
        </p:txBody>
      </p:sp>
    </p:spTree>
    <p:extLst>
      <p:ext uri="{BB962C8B-B14F-4D97-AF65-F5344CB8AC3E}">
        <p14:creationId xmlns:p14="http://schemas.microsoft.com/office/powerpoint/2010/main" val="3452801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e et clip">
    <p:spTree>
      <p:nvGrpSpPr>
        <p:cNvPr id="1" name=""/>
        <p:cNvGrpSpPr/>
        <p:nvPr/>
      </p:nvGrpSpPr>
      <p:grpSpPr>
        <a:xfrm>
          <a:off x="0" y="0"/>
          <a:ext cx="0" cy="0"/>
          <a:chOff x="0" y="0"/>
          <a:chExt cx="0" cy="0"/>
        </a:xfrm>
      </p:grpSpPr>
      <p:sp>
        <p:nvSpPr>
          <p:cNvPr id="10" name="Rectangle 9"/>
          <p:cNvSpPr/>
          <p:nvPr userDrawn="1"/>
        </p:nvSpPr>
        <p:spPr>
          <a:xfrm>
            <a:off x="419506" y="1060455"/>
            <a:ext cx="9411023" cy="110945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fr-FR" sz="2053">
              <a:solidFill>
                <a:srgbClr val="FFFFFF"/>
              </a:solidFill>
              <a:ea typeface="ＭＳ Ｐゴシック" charset="-128"/>
            </a:endParaRPr>
          </a:p>
        </p:txBody>
      </p:sp>
      <p:sp>
        <p:nvSpPr>
          <p:cNvPr id="7" name="Espace réservé du texte 6"/>
          <p:cNvSpPr>
            <a:spLocks noGrp="1"/>
          </p:cNvSpPr>
          <p:nvPr>
            <p:ph type="body" sz="quarter" idx="10" hasCustomPrompt="1"/>
          </p:nvPr>
        </p:nvSpPr>
        <p:spPr>
          <a:xfrm>
            <a:off x="560200" y="1238120"/>
            <a:ext cx="7594018" cy="793667"/>
          </a:xfrm>
          <a:prstGeom prst="rect">
            <a:avLst/>
          </a:prstGeom>
        </p:spPr>
        <p:txBody>
          <a:bodyPr anchor="ctr" anchorCtr="0"/>
          <a:lstStyle>
            <a:lvl1pPr>
              <a:buNone/>
              <a:defRPr sz="2500" b="1">
                <a:solidFill>
                  <a:srgbClr val="7BAA20"/>
                </a:solidFill>
                <a:latin typeface="Tahoma" pitchFamily="34" charset="0"/>
                <a:ea typeface="Tahoma" pitchFamily="34" charset="0"/>
                <a:cs typeface="Tahoma" pitchFamily="34" charset="0"/>
              </a:defRPr>
            </a:lvl1pPr>
          </a:lstStyle>
          <a:p>
            <a:pPr lvl="0"/>
            <a:r>
              <a:rPr lang="fr-FR" dirty="0"/>
              <a:t>Deux colonnes avec média</a:t>
            </a:r>
            <a:endParaRPr lang="fr-CH" dirty="0"/>
          </a:p>
        </p:txBody>
      </p:sp>
      <p:sp>
        <p:nvSpPr>
          <p:cNvPr id="15" name="Espace réservé du texte 14"/>
          <p:cNvSpPr>
            <a:spLocks noGrp="1"/>
          </p:cNvSpPr>
          <p:nvPr>
            <p:ph type="body" sz="quarter" idx="12" hasCustomPrompt="1"/>
          </p:nvPr>
        </p:nvSpPr>
        <p:spPr>
          <a:xfrm>
            <a:off x="4601771" y="2411685"/>
            <a:ext cx="3653738" cy="3601913"/>
          </a:xfrm>
          <a:prstGeom prst="rect">
            <a:avLst/>
          </a:prstGeom>
        </p:spPr>
        <p:txBody>
          <a:bodyPr/>
          <a:lstStyle>
            <a:lvl1pPr marL="0" indent="0">
              <a:buFont typeface="Tahoma" pitchFamily="34" charset="0"/>
              <a:buNone/>
              <a:defRPr sz="1600" b="0">
                <a:solidFill>
                  <a:srgbClr val="707173"/>
                </a:solidFill>
                <a:latin typeface="Tahoma" pitchFamily="34" charset="0"/>
                <a:ea typeface="Tahoma" pitchFamily="34" charset="0"/>
                <a:cs typeface="Tahoma" pitchFamily="34" charset="0"/>
              </a:defRPr>
            </a:lvl1pPr>
            <a:lvl2pPr marL="648000">
              <a:buFontTx/>
              <a:buNone/>
              <a:defRPr sz="1200">
                <a:solidFill>
                  <a:srgbClr val="707173"/>
                </a:solidFill>
                <a:latin typeface="Tahoma" pitchFamily="34" charset="0"/>
                <a:ea typeface="Tahoma" pitchFamily="34" charset="0"/>
                <a:cs typeface="Tahoma" pitchFamily="34" charset="0"/>
              </a:defRPr>
            </a:lvl2pPr>
          </a:lstStyle>
          <a:p>
            <a:pPr lvl="0"/>
            <a:r>
              <a:rPr lang="fr-FR" dirty="0"/>
              <a:t>Texte</a:t>
            </a:r>
          </a:p>
          <a:p>
            <a:pPr lvl="0"/>
            <a:endParaRPr lang="fr-FR" dirty="0"/>
          </a:p>
        </p:txBody>
      </p:sp>
      <p:sp>
        <p:nvSpPr>
          <p:cNvPr id="4" name="Medienplatzhalter 3"/>
          <p:cNvSpPr>
            <a:spLocks noGrp="1"/>
          </p:cNvSpPr>
          <p:nvPr>
            <p:ph type="media" sz="quarter" idx="13" hasCustomPrompt="1"/>
          </p:nvPr>
        </p:nvSpPr>
        <p:spPr>
          <a:xfrm>
            <a:off x="665386" y="2411685"/>
            <a:ext cx="3652838" cy="3602037"/>
          </a:xfrm>
          <a:prstGeom prst="rect">
            <a:avLst/>
          </a:prstGeom>
        </p:spPr>
        <p:txBody>
          <a:bodyPr/>
          <a:lstStyle>
            <a:lvl1pPr>
              <a:defRPr/>
            </a:lvl1pPr>
          </a:lstStyle>
          <a:p>
            <a:r>
              <a:rPr lang="fr-CH" dirty="0"/>
              <a:t>Média</a:t>
            </a:r>
          </a:p>
        </p:txBody>
      </p:sp>
    </p:spTree>
    <p:extLst>
      <p:ext uri="{BB962C8B-B14F-4D97-AF65-F5344CB8AC3E}">
        <p14:creationId xmlns:p14="http://schemas.microsoft.com/office/powerpoint/2010/main" val="2287320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e et image online">
    <p:spTree>
      <p:nvGrpSpPr>
        <p:cNvPr id="1" name=""/>
        <p:cNvGrpSpPr/>
        <p:nvPr/>
      </p:nvGrpSpPr>
      <p:grpSpPr>
        <a:xfrm>
          <a:off x="0" y="0"/>
          <a:ext cx="0" cy="0"/>
          <a:chOff x="0" y="0"/>
          <a:chExt cx="0" cy="0"/>
        </a:xfrm>
      </p:grpSpPr>
      <p:sp>
        <p:nvSpPr>
          <p:cNvPr id="10" name="Rectangle 9"/>
          <p:cNvSpPr/>
          <p:nvPr userDrawn="1"/>
        </p:nvSpPr>
        <p:spPr>
          <a:xfrm>
            <a:off x="419506" y="1060455"/>
            <a:ext cx="9411023" cy="110945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fr-FR" sz="2053">
              <a:solidFill>
                <a:srgbClr val="FFFFFF"/>
              </a:solidFill>
              <a:ea typeface="ＭＳ Ｐゴシック" charset="-128"/>
            </a:endParaRPr>
          </a:p>
        </p:txBody>
      </p:sp>
      <p:sp>
        <p:nvSpPr>
          <p:cNvPr id="7" name="Espace réservé du texte 6"/>
          <p:cNvSpPr>
            <a:spLocks noGrp="1"/>
          </p:cNvSpPr>
          <p:nvPr>
            <p:ph type="body" sz="quarter" idx="10" hasCustomPrompt="1"/>
          </p:nvPr>
        </p:nvSpPr>
        <p:spPr>
          <a:xfrm>
            <a:off x="560200" y="1238120"/>
            <a:ext cx="7594018" cy="793667"/>
          </a:xfrm>
          <a:prstGeom prst="rect">
            <a:avLst/>
          </a:prstGeom>
        </p:spPr>
        <p:txBody>
          <a:bodyPr anchor="ctr" anchorCtr="0"/>
          <a:lstStyle>
            <a:lvl1pPr>
              <a:buNone/>
              <a:defRPr sz="2400" b="1">
                <a:solidFill>
                  <a:srgbClr val="7BAA20"/>
                </a:solidFill>
                <a:latin typeface="Tahoma" pitchFamily="34" charset="0"/>
                <a:ea typeface="Tahoma" pitchFamily="34" charset="0"/>
                <a:cs typeface="Tahoma" pitchFamily="34" charset="0"/>
              </a:defRPr>
            </a:lvl1pPr>
          </a:lstStyle>
          <a:p>
            <a:pPr lvl="0"/>
            <a:r>
              <a:rPr lang="fr-FR" dirty="0"/>
              <a:t>Deux colonnes avec Image Online</a:t>
            </a:r>
            <a:endParaRPr lang="fr-CH" dirty="0"/>
          </a:p>
        </p:txBody>
      </p:sp>
      <p:sp>
        <p:nvSpPr>
          <p:cNvPr id="15" name="Espace réservé du texte 14"/>
          <p:cNvSpPr>
            <a:spLocks noGrp="1"/>
          </p:cNvSpPr>
          <p:nvPr>
            <p:ph type="body" sz="quarter" idx="12" hasCustomPrompt="1"/>
          </p:nvPr>
        </p:nvSpPr>
        <p:spPr>
          <a:xfrm>
            <a:off x="4605665" y="2411685"/>
            <a:ext cx="3653738" cy="3601913"/>
          </a:xfrm>
          <a:prstGeom prst="rect">
            <a:avLst/>
          </a:prstGeom>
        </p:spPr>
        <p:txBody>
          <a:bodyPr/>
          <a:lstStyle>
            <a:lvl1pPr marL="0" indent="0">
              <a:buFont typeface="Tahoma" pitchFamily="34" charset="0"/>
              <a:buNone/>
              <a:defRPr sz="1600" b="0">
                <a:solidFill>
                  <a:srgbClr val="707173"/>
                </a:solidFill>
                <a:latin typeface="Tahoma" pitchFamily="34" charset="0"/>
                <a:ea typeface="Tahoma" pitchFamily="34" charset="0"/>
                <a:cs typeface="Tahoma" pitchFamily="34" charset="0"/>
              </a:defRPr>
            </a:lvl1pPr>
            <a:lvl2pPr marL="648000">
              <a:buFontTx/>
              <a:buNone/>
              <a:defRPr sz="1200">
                <a:solidFill>
                  <a:srgbClr val="707173"/>
                </a:solidFill>
                <a:latin typeface="Tahoma" pitchFamily="34" charset="0"/>
                <a:ea typeface="Tahoma" pitchFamily="34" charset="0"/>
                <a:cs typeface="Tahoma" pitchFamily="34" charset="0"/>
              </a:defRPr>
            </a:lvl2pPr>
          </a:lstStyle>
          <a:p>
            <a:pPr lvl="0"/>
            <a:r>
              <a:rPr lang="fr-FR" dirty="0"/>
              <a:t>Texte</a:t>
            </a:r>
          </a:p>
          <a:p>
            <a:pPr lvl="0"/>
            <a:endParaRPr lang="fr-FR" dirty="0"/>
          </a:p>
        </p:txBody>
      </p:sp>
      <p:sp>
        <p:nvSpPr>
          <p:cNvPr id="3" name="Onlinebild-Platzhalter 2"/>
          <p:cNvSpPr>
            <a:spLocks noGrp="1"/>
          </p:cNvSpPr>
          <p:nvPr>
            <p:ph type="clipArt" sz="quarter" idx="13" hasCustomPrompt="1"/>
          </p:nvPr>
        </p:nvSpPr>
        <p:spPr>
          <a:xfrm>
            <a:off x="665386" y="2411561"/>
            <a:ext cx="3652838" cy="3602037"/>
          </a:xfrm>
          <a:prstGeom prst="rect">
            <a:avLst/>
          </a:prstGeom>
        </p:spPr>
        <p:txBody>
          <a:bodyPr/>
          <a:lstStyle>
            <a:lvl1pPr>
              <a:defRPr/>
            </a:lvl1pPr>
          </a:lstStyle>
          <a:p>
            <a:r>
              <a:rPr lang="fr-CH" dirty="0"/>
              <a:t>Image Online</a:t>
            </a:r>
          </a:p>
        </p:txBody>
      </p:sp>
    </p:spTree>
    <p:extLst>
      <p:ext uri="{BB962C8B-B14F-4D97-AF65-F5344CB8AC3E}">
        <p14:creationId xmlns:p14="http://schemas.microsoft.com/office/powerpoint/2010/main" val="22369044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re et grande image">
    <p:spTree>
      <p:nvGrpSpPr>
        <p:cNvPr id="1" name=""/>
        <p:cNvGrpSpPr/>
        <p:nvPr/>
      </p:nvGrpSpPr>
      <p:grpSpPr>
        <a:xfrm>
          <a:off x="0" y="0"/>
          <a:ext cx="0" cy="0"/>
          <a:chOff x="0" y="0"/>
          <a:chExt cx="0" cy="0"/>
        </a:xfrm>
      </p:grpSpPr>
      <p:sp>
        <p:nvSpPr>
          <p:cNvPr id="5" name="Espace réservé du texte 4"/>
          <p:cNvSpPr>
            <a:spLocks noGrp="1"/>
          </p:cNvSpPr>
          <p:nvPr>
            <p:ph type="body" sz="quarter" idx="10" hasCustomPrompt="1"/>
          </p:nvPr>
        </p:nvSpPr>
        <p:spPr>
          <a:xfrm>
            <a:off x="558650" y="1239822"/>
            <a:ext cx="9395768" cy="793667"/>
          </a:xfrm>
          <a:prstGeom prst="rect">
            <a:avLst/>
          </a:prstGeom>
        </p:spPr>
        <p:txBody>
          <a:bodyPr anchor="ctr" anchorCtr="0"/>
          <a:lstStyle>
            <a:lvl1pPr>
              <a:buNone/>
              <a:defRPr sz="2400" b="1">
                <a:solidFill>
                  <a:srgbClr val="7BAA20"/>
                </a:solidFill>
                <a:latin typeface="Tahoma" pitchFamily="34" charset="0"/>
                <a:ea typeface="Tahoma" pitchFamily="34" charset="0"/>
                <a:cs typeface="Tahoma" pitchFamily="34" charset="0"/>
              </a:defRPr>
            </a:lvl1pPr>
          </a:lstStyle>
          <a:p>
            <a:pPr lvl="0"/>
            <a:r>
              <a:rPr lang="fr-FR" dirty="0"/>
              <a:t>Image</a:t>
            </a:r>
            <a:endParaRPr lang="fr-CH" dirty="0"/>
          </a:p>
        </p:txBody>
      </p:sp>
      <p:sp>
        <p:nvSpPr>
          <p:cNvPr id="3" name="Bildplatzhalter 2"/>
          <p:cNvSpPr>
            <a:spLocks noGrp="1"/>
          </p:cNvSpPr>
          <p:nvPr>
            <p:ph type="pic" sz="quarter" idx="11"/>
          </p:nvPr>
        </p:nvSpPr>
        <p:spPr>
          <a:xfrm>
            <a:off x="665386" y="2339975"/>
            <a:ext cx="9396412" cy="4608513"/>
          </a:xfrm>
          <a:prstGeom prst="rect">
            <a:avLst/>
          </a:prstGeom>
        </p:spPr>
        <p:txBody>
          <a:bodyPr/>
          <a:lstStyle/>
          <a:p>
            <a:r>
              <a:rPr lang="fr-FR"/>
              <a:t>Cliquez sur l'icône pour ajouter une image</a:t>
            </a:r>
            <a:endParaRPr lang="fr-CH"/>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 ">
    <p:spTree>
      <p:nvGrpSpPr>
        <p:cNvPr id="1" name=""/>
        <p:cNvGrpSpPr/>
        <p:nvPr/>
      </p:nvGrpSpPr>
      <p:grpSpPr>
        <a:xfrm>
          <a:off x="0" y="0"/>
          <a:ext cx="0" cy="0"/>
          <a:chOff x="0" y="0"/>
          <a:chExt cx="0" cy="0"/>
        </a:xfrm>
      </p:grpSpPr>
      <p:sp>
        <p:nvSpPr>
          <p:cNvPr id="4" name="Rectangle 3"/>
          <p:cNvSpPr/>
          <p:nvPr userDrawn="1"/>
        </p:nvSpPr>
        <p:spPr>
          <a:xfrm>
            <a:off x="0" y="0"/>
            <a:ext cx="10691813" cy="7559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sz="2053"/>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Vide">
    <p:spTree>
      <p:nvGrpSpPr>
        <p:cNvPr id="1" name=""/>
        <p:cNvGrpSpPr/>
        <p:nvPr/>
      </p:nvGrpSpPr>
      <p:grpSpPr>
        <a:xfrm>
          <a:off x="0" y="0"/>
          <a:ext cx="0" cy="0"/>
          <a:chOff x="0" y="0"/>
          <a:chExt cx="0" cy="0"/>
        </a:xfrm>
      </p:grpSpPr>
      <p:sp>
        <p:nvSpPr>
          <p:cNvPr id="8" name="Rectangle 7"/>
          <p:cNvSpPr/>
          <p:nvPr userDrawn="1"/>
        </p:nvSpPr>
        <p:spPr>
          <a:xfrm>
            <a:off x="419506" y="1060455"/>
            <a:ext cx="9411023" cy="1109452"/>
          </a:xfrm>
          <a:prstGeom prst="rect">
            <a:avLst/>
          </a:prstGeom>
          <a:solidFill>
            <a:srgbClr val="EFEEE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fr-FR" sz="2263">
              <a:solidFill>
                <a:srgbClr val="FFFFFF"/>
              </a:solidFill>
              <a:ea typeface="ＭＳ Ｐゴシック" charset="-128"/>
            </a:endParaRPr>
          </a:p>
        </p:txBody>
      </p:sp>
      <p:sp>
        <p:nvSpPr>
          <p:cNvPr id="5" name="Espace réservé du texte 4"/>
          <p:cNvSpPr>
            <a:spLocks noGrp="1"/>
          </p:cNvSpPr>
          <p:nvPr>
            <p:ph type="body" sz="quarter" idx="10" hasCustomPrompt="1"/>
          </p:nvPr>
        </p:nvSpPr>
        <p:spPr>
          <a:xfrm>
            <a:off x="630882" y="1239822"/>
            <a:ext cx="9008063" cy="793667"/>
          </a:xfrm>
          <a:prstGeom prst="rect">
            <a:avLst/>
          </a:prstGeom>
        </p:spPr>
        <p:txBody>
          <a:bodyPr anchor="ctr" anchorCtr="0"/>
          <a:lstStyle>
            <a:lvl1pPr>
              <a:buNone/>
              <a:defRPr sz="2756" b="1">
                <a:solidFill>
                  <a:srgbClr val="68A024"/>
                </a:solidFill>
                <a:latin typeface="Tahoma" pitchFamily="34" charset="0"/>
                <a:ea typeface="Tahoma" pitchFamily="34" charset="0"/>
                <a:cs typeface="Tahoma" pitchFamily="34" charset="0"/>
              </a:defRPr>
            </a:lvl1pPr>
          </a:lstStyle>
          <a:p>
            <a:pPr lvl="0"/>
            <a:r>
              <a:rPr lang="fr-FR" dirty="0"/>
              <a:t>Vide</a:t>
            </a:r>
            <a:endParaRPr lang="fr-CH" dirty="0"/>
          </a:p>
        </p:txBody>
      </p:sp>
    </p:spTree>
    <p:extLst>
      <p:ext uri="{BB962C8B-B14F-4D97-AF65-F5344CB8AC3E}">
        <p14:creationId xmlns:p14="http://schemas.microsoft.com/office/powerpoint/2010/main" val="3254613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886" y="2348400"/>
            <a:ext cx="9088041" cy="1620430"/>
          </a:xfrm>
        </p:spPr>
        <p:txBody>
          <a:bodyPr/>
          <a:lstStyle/>
          <a:p>
            <a:r>
              <a:rPr lang="fr-FR"/>
              <a:t>Cliquez pour modifier le style du titre</a:t>
            </a:r>
            <a:endParaRPr lang="fr-CH"/>
          </a:p>
        </p:txBody>
      </p:sp>
      <p:sp>
        <p:nvSpPr>
          <p:cNvPr id="3" name="Sous-titre 2"/>
          <p:cNvSpPr>
            <a:spLocks noGrp="1"/>
          </p:cNvSpPr>
          <p:nvPr>
            <p:ph type="subTitle" idx="1"/>
          </p:nvPr>
        </p:nvSpPr>
        <p:spPr>
          <a:xfrm>
            <a:off x="1603772" y="4283816"/>
            <a:ext cx="7484269" cy="1931917"/>
          </a:xfrm>
        </p:spPr>
        <p:txBody>
          <a:bodyPr/>
          <a:lstStyle>
            <a:lvl1pPr marL="0" indent="0" algn="ctr">
              <a:buNone/>
              <a:defRPr>
                <a:solidFill>
                  <a:schemeClr val="tx1">
                    <a:tint val="75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fr-FR"/>
              <a:t>Cliquez pour modifier le style des sous-titres du masque</a:t>
            </a:r>
            <a:endParaRPr lang="fr-CH"/>
          </a:p>
        </p:txBody>
      </p:sp>
      <p:sp>
        <p:nvSpPr>
          <p:cNvPr id="4" name="Espace réservé de la date 3"/>
          <p:cNvSpPr>
            <a:spLocks noGrp="1"/>
          </p:cNvSpPr>
          <p:nvPr>
            <p:ph type="dt" sz="half" idx="10"/>
          </p:nvPr>
        </p:nvSpPr>
        <p:spPr/>
        <p:txBody>
          <a:bodyPr/>
          <a:lstStyle/>
          <a:p>
            <a:fld id="{8301BD55-451B-4DF1-A06B-D8A425044F35}" type="datetime1">
              <a:rPr lang="fr-FR" smtClean="0"/>
              <a:pPr/>
              <a:t>06/02/2023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CEA6A539-EABA-4C1B-801F-51099F8620D0}" type="slidenum">
              <a:rPr lang="fr-CH" smtClean="0"/>
              <a:pPr/>
              <a:t>‹N°›</a:t>
            </a:fld>
            <a:endParaRPr lang="fr-CH"/>
          </a:p>
        </p:txBody>
      </p:sp>
    </p:spTree>
    <p:extLst>
      <p:ext uri="{BB962C8B-B14F-4D97-AF65-F5344CB8AC3E}">
        <p14:creationId xmlns:p14="http://schemas.microsoft.com/office/powerpoint/2010/main" val="274652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F50465B7-272C-4799-96D6-95D3D715831D}" type="datetime1">
              <a:rPr lang="fr-FR" smtClean="0"/>
              <a:pPr/>
              <a:t>06/02/2023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CEA6A539-EABA-4C1B-801F-51099F8620D0}" type="slidenum">
              <a:rPr lang="fr-CH" smtClean="0"/>
              <a:pPr/>
              <a:t>‹N°›</a:t>
            </a:fld>
            <a:endParaRPr lang="fr-CH"/>
          </a:p>
        </p:txBody>
      </p:sp>
    </p:spTree>
    <p:extLst>
      <p:ext uri="{BB962C8B-B14F-4D97-AF65-F5344CB8AC3E}">
        <p14:creationId xmlns:p14="http://schemas.microsoft.com/office/powerpoint/2010/main" val="45255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80" y="4857792"/>
            <a:ext cx="9088041" cy="1501435"/>
          </a:xfrm>
        </p:spPr>
        <p:txBody>
          <a:bodyPr anchor="t"/>
          <a:lstStyle>
            <a:lvl1pPr algn="l">
              <a:defRPr sz="4409" b="1" cap="all"/>
            </a:lvl1pPr>
          </a:lstStyle>
          <a:p>
            <a:r>
              <a:rPr lang="fr-FR"/>
              <a:t>Cliquez pour modifier le style du titre</a:t>
            </a:r>
            <a:endParaRPr lang="fr-CH"/>
          </a:p>
        </p:txBody>
      </p:sp>
      <p:sp>
        <p:nvSpPr>
          <p:cNvPr id="3" name="Espace réservé du texte 2"/>
          <p:cNvSpPr>
            <a:spLocks noGrp="1"/>
          </p:cNvSpPr>
          <p:nvPr>
            <p:ph type="body" idx="1"/>
          </p:nvPr>
        </p:nvSpPr>
        <p:spPr>
          <a:xfrm>
            <a:off x="844580" y="3204114"/>
            <a:ext cx="9088041" cy="1653678"/>
          </a:xfrm>
        </p:spPr>
        <p:txBody>
          <a:bodyPr anchor="b"/>
          <a:lstStyle>
            <a:lvl1pPr marL="0" indent="0">
              <a:buNone/>
              <a:defRPr sz="2205">
                <a:solidFill>
                  <a:schemeClr val="tx1">
                    <a:tint val="75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1A6291C9-EC54-4976-8FD7-F1DD14B51537}" type="datetime1">
              <a:rPr lang="fr-FR" smtClean="0"/>
              <a:pPr/>
              <a:t>06/02/2023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CEA6A539-EABA-4C1B-801F-51099F8620D0}" type="slidenum">
              <a:rPr lang="fr-CH" smtClean="0"/>
              <a:pPr/>
              <a:t>‹N°›</a:t>
            </a:fld>
            <a:endParaRPr lang="fr-CH"/>
          </a:p>
        </p:txBody>
      </p:sp>
    </p:spTree>
    <p:extLst>
      <p:ext uri="{BB962C8B-B14F-4D97-AF65-F5344CB8AC3E}">
        <p14:creationId xmlns:p14="http://schemas.microsoft.com/office/powerpoint/2010/main" val="6277823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u contenu 2"/>
          <p:cNvSpPr>
            <a:spLocks noGrp="1"/>
          </p:cNvSpPr>
          <p:nvPr>
            <p:ph sz="half" idx="1"/>
          </p:nvPr>
        </p:nvSpPr>
        <p:spPr>
          <a:xfrm>
            <a:off x="534591" y="1763925"/>
            <a:ext cx="4722217" cy="4989036"/>
          </a:xfrm>
        </p:spPr>
        <p:txBody>
          <a:bodyPr/>
          <a:lstStyle>
            <a:lvl1pPr>
              <a:defRPr sz="3086"/>
            </a:lvl1pPr>
            <a:lvl2pPr>
              <a:defRPr sz="2646"/>
            </a:lvl2pPr>
            <a:lvl3pPr>
              <a:defRPr sz="2205"/>
            </a:lvl3pPr>
            <a:lvl4pPr>
              <a:defRPr sz="1984"/>
            </a:lvl4pPr>
            <a:lvl5pPr>
              <a:defRPr sz="1984"/>
            </a:lvl5pPr>
            <a:lvl6pPr>
              <a:defRPr sz="1984"/>
            </a:lvl6pPr>
            <a:lvl7pPr>
              <a:defRPr sz="1984"/>
            </a:lvl7pPr>
            <a:lvl8pPr>
              <a:defRPr sz="1984"/>
            </a:lvl8pPr>
            <a:lvl9pPr>
              <a:defRPr sz="198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5435005" y="1763925"/>
            <a:ext cx="4722217" cy="4989036"/>
          </a:xfrm>
        </p:spPr>
        <p:txBody>
          <a:bodyPr/>
          <a:lstStyle>
            <a:lvl1pPr>
              <a:defRPr sz="3086"/>
            </a:lvl1pPr>
            <a:lvl2pPr>
              <a:defRPr sz="2646"/>
            </a:lvl2pPr>
            <a:lvl3pPr>
              <a:defRPr sz="2205"/>
            </a:lvl3pPr>
            <a:lvl4pPr>
              <a:defRPr sz="1984"/>
            </a:lvl4pPr>
            <a:lvl5pPr>
              <a:defRPr sz="1984"/>
            </a:lvl5pPr>
            <a:lvl6pPr>
              <a:defRPr sz="1984"/>
            </a:lvl6pPr>
            <a:lvl7pPr>
              <a:defRPr sz="1984"/>
            </a:lvl7pPr>
            <a:lvl8pPr>
              <a:defRPr sz="1984"/>
            </a:lvl8pPr>
            <a:lvl9pPr>
              <a:defRPr sz="198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p:cNvSpPr>
            <a:spLocks noGrp="1"/>
          </p:cNvSpPr>
          <p:nvPr>
            <p:ph type="dt" sz="half" idx="10"/>
          </p:nvPr>
        </p:nvSpPr>
        <p:spPr/>
        <p:txBody>
          <a:bodyPr/>
          <a:lstStyle/>
          <a:p>
            <a:fld id="{F50AB95A-626B-4DBA-85D6-091ED3EF050F}" type="datetime1">
              <a:rPr lang="fr-FR" smtClean="0"/>
              <a:pPr/>
              <a:t>06/02/2023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CEA6A539-EABA-4C1B-801F-51099F8620D0}" type="slidenum">
              <a:rPr lang="fr-CH" smtClean="0"/>
              <a:pPr/>
              <a:t>‹N°›</a:t>
            </a:fld>
            <a:endParaRPr lang="fr-CH"/>
          </a:p>
        </p:txBody>
      </p:sp>
    </p:spTree>
    <p:extLst>
      <p:ext uri="{BB962C8B-B14F-4D97-AF65-F5344CB8AC3E}">
        <p14:creationId xmlns:p14="http://schemas.microsoft.com/office/powerpoint/2010/main" val="896117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cceuil avec bandeau photo">
    <p:spTree>
      <p:nvGrpSpPr>
        <p:cNvPr id="1" name=""/>
        <p:cNvGrpSpPr/>
        <p:nvPr/>
      </p:nvGrpSpPr>
      <p:grpSpPr>
        <a:xfrm>
          <a:off x="0" y="0"/>
          <a:ext cx="0" cy="0"/>
          <a:chOff x="0" y="0"/>
          <a:chExt cx="0" cy="0"/>
        </a:xfrm>
      </p:grpSpPr>
      <p:sp>
        <p:nvSpPr>
          <p:cNvPr id="6" name="Espace réservé du texte 5"/>
          <p:cNvSpPr>
            <a:spLocks noGrp="1"/>
          </p:cNvSpPr>
          <p:nvPr>
            <p:ph type="body" sz="quarter" idx="10" hasCustomPrompt="1"/>
          </p:nvPr>
        </p:nvSpPr>
        <p:spPr>
          <a:xfrm>
            <a:off x="586154" y="3707829"/>
            <a:ext cx="9008224" cy="794466"/>
          </a:xfrm>
          <a:prstGeom prst="rect">
            <a:avLst/>
          </a:prstGeom>
        </p:spPr>
        <p:txBody>
          <a:bodyPr anchor="ctr" anchorCtr="0"/>
          <a:lstStyle>
            <a:lvl1pPr>
              <a:buNone/>
              <a:defRPr sz="5400" b="0">
                <a:solidFill>
                  <a:srgbClr val="7BAA20"/>
                </a:solidFill>
                <a:latin typeface="Tahoma" pitchFamily="34" charset="0"/>
                <a:ea typeface="Tahoma" pitchFamily="34" charset="0"/>
                <a:cs typeface="Tahoma" pitchFamily="34" charset="0"/>
              </a:defRPr>
            </a:lvl1pPr>
          </a:lstStyle>
          <a:p>
            <a:pPr lvl="0"/>
            <a:r>
              <a:rPr lang="fr-FR" dirty="0"/>
              <a:t>Titre de la présentation</a:t>
            </a:r>
          </a:p>
        </p:txBody>
      </p:sp>
      <p:sp>
        <p:nvSpPr>
          <p:cNvPr id="3" name="Espace réservé pour une image  12"/>
          <p:cNvSpPr>
            <a:spLocks noGrp="1"/>
          </p:cNvSpPr>
          <p:nvPr>
            <p:ph type="pic" sz="quarter" idx="12"/>
          </p:nvPr>
        </p:nvSpPr>
        <p:spPr>
          <a:xfrm>
            <a:off x="0" y="1244997"/>
            <a:ext cx="10691813" cy="1568164"/>
          </a:xfrm>
          <a:prstGeom prst="rect">
            <a:avLst/>
          </a:prstGeom>
        </p:spPr>
        <p:txBody>
          <a:bodyPr/>
          <a:lstStyle>
            <a:lvl1pPr>
              <a:buNone/>
              <a:defRPr>
                <a:solidFill>
                  <a:srgbClr val="707173"/>
                </a:solidFill>
              </a:defRPr>
            </a:lvl1pPr>
          </a:lstStyle>
          <a:p>
            <a:r>
              <a:rPr lang="fr-FR"/>
              <a:t>Cliquez sur l'icône pour ajouter une image</a:t>
            </a:r>
            <a:endParaRPr lang="fr-CH" dirty="0"/>
          </a:p>
        </p:txBody>
      </p:sp>
      <p:pic>
        <p:nvPicPr>
          <p:cNvPr id="5" name="Grafi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5386" y="7020229"/>
            <a:ext cx="1107509" cy="288000"/>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CH"/>
          </a:p>
        </p:txBody>
      </p:sp>
      <p:sp>
        <p:nvSpPr>
          <p:cNvPr id="3" name="Espace réservé du texte 2"/>
          <p:cNvSpPr>
            <a:spLocks noGrp="1"/>
          </p:cNvSpPr>
          <p:nvPr>
            <p:ph type="body" idx="1"/>
          </p:nvPr>
        </p:nvSpPr>
        <p:spPr>
          <a:xfrm>
            <a:off x="534591" y="1692178"/>
            <a:ext cx="4724074" cy="705219"/>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Cliquez pour modifier les styles du texte du masque</a:t>
            </a:r>
          </a:p>
        </p:txBody>
      </p:sp>
      <p:sp>
        <p:nvSpPr>
          <p:cNvPr id="4" name="Espace réservé du contenu 3"/>
          <p:cNvSpPr>
            <a:spLocks noGrp="1"/>
          </p:cNvSpPr>
          <p:nvPr>
            <p:ph sz="half" idx="2"/>
          </p:nvPr>
        </p:nvSpPr>
        <p:spPr>
          <a:xfrm>
            <a:off x="534591" y="2397397"/>
            <a:ext cx="4724074" cy="4355563"/>
          </a:xfrm>
        </p:spPr>
        <p:txBody>
          <a:bodyPr/>
          <a:lstStyle>
            <a:lvl1pPr>
              <a:defRPr sz="2646"/>
            </a:lvl1pPr>
            <a:lvl2pPr>
              <a:defRPr sz="2205"/>
            </a:lvl2pPr>
            <a:lvl3pPr>
              <a:defRPr sz="1984"/>
            </a:lvl3pPr>
            <a:lvl4pPr>
              <a:defRPr sz="1764"/>
            </a:lvl4pPr>
            <a:lvl5pPr>
              <a:defRPr sz="1764"/>
            </a:lvl5pPr>
            <a:lvl6pPr>
              <a:defRPr sz="1764"/>
            </a:lvl6pPr>
            <a:lvl7pPr>
              <a:defRPr sz="1764"/>
            </a:lvl7pPr>
            <a:lvl8pPr>
              <a:defRPr sz="1764"/>
            </a:lvl8pPr>
            <a:lvl9pPr>
              <a:defRPr sz="176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5431293" y="1692178"/>
            <a:ext cx="4725930" cy="705219"/>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Cliquez pour modifier les styles du texte du masque</a:t>
            </a:r>
          </a:p>
        </p:txBody>
      </p:sp>
      <p:sp>
        <p:nvSpPr>
          <p:cNvPr id="6" name="Espace réservé du contenu 5"/>
          <p:cNvSpPr>
            <a:spLocks noGrp="1"/>
          </p:cNvSpPr>
          <p:nvPr>
            <p:ph sz="quarter" idx="4"/>
          </p:nvPr>
        </p:nvSpPr>
        <p:spPr>
          <a:xfrm>
            <a:off x="5431293" y="2397397"/>
            <a:ext cx="4725930" cy="4355563"/>
          </a:xfrm>
        </p:spPr>
        <p:txBody>
          <a:bodyPr/>
          <a:lstStyle>
            <a:lvl1pPr>
              <a:defRPr sz="2646"/>
            </a:lvl1pPr>
            <a:lvl2pPr>
              <a:defRPr sz="2205"/>
            </a:lvl2pPr>
            <a:lvl3pPr>
              <a:defRPr sz="1984"/>
            </a:lvl3pPr>
            <a:lvl4pPr>
              <a:defRPr sz="1764"/>
            </a:lvl4pPr>
            <a:lvl5pPr>
              <a:defRPr sz="1764"/>
            </a:lvl5pPr>
            <a:lvl6pPr>
              <a:defRPr sz="1764"/>
            </a:lvl6pPr>
            <a:lvl7pPr>
              <a:defRPr sz="1764"/>
            </a:lvl7pPr>
            <a:lvl8pPr>
              <a:defRPr sz="1764"/>
            </a:lvl8pPr>
            <a:lvl9pPr>
              <a:defRPr sz="176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p:cNvSpPr>
            <a:spLocks noGrp="1"/>
          </p:cNvSpPr>
          <p:nvPr>
            <p:ph type="dt" sz="half" idx="10"/>
          </p:nvPr>
        </p:nvSpPr>
        <p:spPr/>
        <p:txBody>
          <a:bodyPr/>
          <a:lstStyle/>
          <a:p>
            <a:fld id="{AB2A41E7-F708-4461-96E5-2CA1E30D59DC}" type="datetime1">
              <a:rPr lang="fr-FR" smtClean="0"/>
              <a:pPr/>
              <a:t>06/02/2023</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CEA6A539-EABA-4C1B-801F-51099F8620D0}" type="slidenum">
              <a:rPr lang="fr-CH" smtClean="0"/>
              <a:pPr/>
              <a:t>‹N°›</a:t>
            </a:fld>
            <a:endParaRPr lang="fr-CH"/>
          </a:p>
        </p:txBody>
      </p:sp>
    </p:spTree>
    <p:extLst>
      <p:ext uri="{BB962C8B-B14F-4D97-AF65-F5344CB8AC3E}">
        <p14:creationId xmlns:p14="http://schemas.microsoft.com/office/powerpoint/2010/main" val="15522271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e la date 2"/>
          <p:cNvSpPr>
            <a:spLocks noGrp="1"/>
          </p:cNvSpPr>
          <p:nvPr>
            <p:ph type="dt" sz="half" idx="10"/>
          </p:nvPr>
        </p:nvSpPr>
        <p:spPr/>
        <p:txBody>
          <a:bodyPr/>
          <a:lstStyle/>
          <a:p>
            <a:fld id="{9960F896-49DD-4AE9-8835-94A3C8586F09}" type="datetime1">
              <a:rPr lang="fr-FR" smtClean="0"/>
              <a:pPr/>
              <a:t>06/02/2023</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CEA6A539-EABA-4C1B-801F-51099F8620D0}" type="slidenum">
              <a:rPr lang="fr-CH" smtClean="0"/>
              <a:pPr/>
              <a:t>‹N°›</a:t>
            </a:fld>
            <a:endParaRPr lang="fr-CH"/>
          </a:p>
        </p:txBody>
      </p:sp>
    </p:spTree>
    <p:extLst>
      <p:ext uri="{BB962C8B-B14F-4D97-AF65-F5344CB8AC3E}">
        <p14:creationId xmlns:p14="http://schemas.microsoft.com/office/powerpoint/2010/main" val="13713754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1E80795-0CFD-44E8-8761-5DA32870B12A}" type="datetime1">
              <a:rPr lang="fr-FR" smtClean="0"/>
              <a:pPr/>
              <a:t>06/02/2023</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CEA6A539-EABA-4C1B-801F-51099F8620D0}" type="slidenum">
              <a:rPr lang="fr-CH" smtClean="0"/>
              <a:pPr/>
              <a:t>‹N°›</a:t>
            </a:fld>
            <a:endParaRPr lang="fr-CH"/>
          </a:p>
        </p:txBody>
      </p:sp>
    </p:spTree>
    <p:extLst>
      <p:ext uri="{BB962C8B-B14F-4D97-AF65-F5344CB8AC3E}">
        <p14:creationId xmlns:p14="http://schemas.microsoft.com/office/powerpoint/2010/main" val="26920104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591" y="300987"/>
            <a:ext cx="3517533" cy="1280945"/>
          </a:xfrm>
        </p:spPr>
        <p:txBody>
          <a:bodyPr anchor="b"/>
          <a:lstStyle>
            <a:lvl1pPr algn="l">
              <a:defRPr sz="2205" b="1"/>
            </a:lvl1pPr>
          </a:lstStyle>
          <a:p>
            <a:r>
              <a:rPr lang="fr-FR"/>
              <a:t>Cliquez pour modifier le style du titre</a:t>
            </a:r>
            <a:endParaRPr lang="fr-CH"/>
          </a:p>
        </p:txBody>
      </p:sp>
      <p:sp>
        <p:nvSpPr>
          <p:cNvPr id="3" name="Espace réservé du contenu 2"/>
          <p:cNvSpPr>
            <a:spLocks noGrp="1"/>
          </p:cNvSpPr>
          <p:nvPr>
            <p:ph idx="1"/>
          </p:nvPr>
        </p:nvSpPr>
        <p:spPr>
          <a:xfrm>
            <a:off x="4180202" y="300988"/>
            <a:ext cx="5977020" cy="6451973"/>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534591" y="1581933"/>
            <a:ext cx="3517533" cy="5171028"/>
          </a:xfrm>
        </p:spPr>
        <p:txBody>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D5072B41-0829-41A7-B9E6-DC932B0CF856}" type="datetime1">
              <a:rPr lang="fr-FR" smtClean="0"/>
              <a:pPr/>
              <a:t>06/02/2023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CEA6A539-EABA-4C1B-801F-51099F8620D0}" type="slidenum">
              <a:rPr lang="fr-CH" smtClean="0"/>
              <a:pPr/>
              <a:t>‹N°›</a:t>
            </a:fld>
            <a:endParaRPr lang="fr-CH"/>
          </a:p>
        </p:txBody>
      </p:sp>
    </p:spTree>
    <p:extLst>
      <p:ext uri="{BB962C8B-B14F-4D97-AF65-F5344CB8AC3E}">
        <p14:creationId xmlns:p14="http://schemas.microsoft.com/office/powerpoint/2010/main" val="37366897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670" y="5291772"/>
            <a:ext cx="6415088" cy="624724"/>
          </a:xfrm>
        </p:spPr>
        <p:txBody>
          <a:bodyPr anchor="b"/>
          <a:lstStyle>
            <a:lvl1pPr algn="l">
              <a:defRPr sz="2205" b="1"/>
            </a:lvl1pPr>
          </a:lstStyle>
          <a:p>
            <a:r>
              <a:rPr lang="fr-FR"/>
              <a:t>Cliquez pour modifier le style du titre</a:t>
            </a:r>
            <a:endParaRPr lang="fr-CH"/>
          </a:p>
        </p:txBody>
      </p:sp>
      <p:sp>
        <p:nvSpPr>
          <p:cNvPr id="3" name="Espace réservé pour une image  2"/>
          <p:cNvSpPr>
            <a:spLocks noGrp="1"/>
          </p:cNvSpPr>
          <p:nvPr>
            <p:ph type="pic" idx="1"/>
          </p:nvPr>
        </p:nvSpPr>
        <p:spPr>
          <a:xfrm>
            <a:off x="2095670" y="675471"/>
            <a:ext cx="6415088" cy="4535805"/>
          </a:xfrm>
        </p:spPr>
        <p:txBody>
          <a:bodyPr/>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endParaRPr lang="fr-CH"/>
          </a:p>
        </p:txBody>
      </p:sp>
      <p:sp>
        <p:nvSpPr>
          <p:cNvPr id="4" name="Espace réservé du texte 3"/>
          <p:cNvSpPr>
            <a:spLocks noGrp="1"/>
          </p:cNvSpPr>
          <p:nvPr>
            <p:ph type="body" sz="half" idx="2"/>
          </p:nvPr>
        </p:nvSpPr>
        <p:spPr>
          <a:xfrm>
            <a:off x="2095670" y="5916496"/>
            <a:ext cx="6415088" cy="887211"/>
          </a:xfrm>
        </p:spPr>
        <p:txBody>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D69EE40F-80B2-4717-8257-483C84F6C63B}" type="datetime1">
              <a:rPr lang="fr-FR" smtClean="0"/>
              <a:pPr/>
              <a:t>06/02/2023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CEA6A539-EABA-4C1B-801F-51099F8620D0}" type="slidenum">
              <a:rPr lang="fr-CH" smtClean="0"/>
              <a:pPr/>
              <a:t>‹N°›</a:t>
            </a:fld>
            <a:endParaRPr lang="fr-CH"/>
          </a:p>
        </p:txBody>
      </p:sp>
    </p:spTree>
    <p:extLst>
      <p:ext uri="{BB962C8B-B14F-4D97-AF65-F5344CB8AC3E}">
        <p14:creationId xmlns:p14="http://schemas.microsoft.com/office/powerpoint/2010/main" val="16942796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19F21C7E-B5DD-409B-88F8-CEC0AFC9173D}" type="datetime1">
              <a:rPr lang="fr-FR" smtClean="0"/>
              <a:pPr/>
              <a:t>06/02/2023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CEA6A539-EABA-4C1B-801F-51099F8620D0}" type="slidenum">
              <a:rPr lang="fr-CH" smtClean="0"/>
              <a:pPr/>
              <a:t>‹N°›</a:t>
            </a:fld>
            <a:endParaRPr lang="fr-CH"/>
          </a:p>
        </p:txBody>
      </p:sp>
    </p:spTree>
    <p:extLst>
      <p:ext uri="{BB962C8B-B14F-4D97-AF65-F5344CB8AC3E}">
        <p14:creationId xmlns:p14="http://schemas.microsoft.com/office/powerpoint/2010/main" val="10083576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1564" y="302738"/>
            <a:ext cx="2405658" cy="6450223"/>
          </a:xfrm>
        </p:spPr>
        <p:txBody>
          <a:bodyPr vert="eaVert"/>
          <a:lstStyle/>
          <a:p>
            <a:r>
              <a:rPr lang="fr-FR"/>
              <a:t>Cliquez pour modifier le style du titre</a:t>
            </a:r>
            <a:endParaRPr lang="fr-CH"/>
          </a:p>
        </p:txBody>
      </p:sp>
      <p:sp>
        <p:nvSpPr>
          <p:cNvPr id="3" name="Espace réservé du texte vertical 2"/>
          <p:cNvSpPr>
            <a:spLocks noGrp="1"/>
          </p:cNvSpPr>
          <p:nvPr>
            <p:ph type="body" orient="vert" idx="1"/>
          </p:nvPr>
        </p:nvSpPr>
        <p:spPr>
          <a:xfrm>
            <a:off x="534591" y="302738"/>
            <a:ext cx="7038777" cy="645022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442A3FFA-597A-4A2A-A8FF-AEA64A065CB8}" type="datetime1">
              <a:rPr lang="fr-FR" smtClean="0"/>
              <a:pPr/>
              <a:t>06/02/2023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CEA6A539-EABA-4C1B-801F-51099F8620D0}" type="slidenum">
              <a:rPr lang="fr-CH" smtClean="0"/>
              <a:pPr/>
              <a:t>‹N°›</a:t>
            </a:fld>
            <a:endParaRPr lang="fr-CH"/>
          </a:p>
        </p:txBody>
      </p:sp>
    </p:spTree>
    <p:extLst>
      <p:ext uri="{BB962C8B-B14F-4D97-AF65-F5344CB8AC3E}">
        <p14:creationId xmlns:p14="http://schemas.microsoft.com/office/powerpoint/2010/main" val="813824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avec bandeau photo">
    <p:spTree>
      <p:nvGrpSpPr>
        <p:cNvPr id="1" name=""/>
        <p:cNvGrpSpPr/>
        <p:nvPr/>
      </p:nvGrpSpPr>
      <p:grpSpPr>
        <a:xfrm>
          <a:off x="0" y="0"/>
          <a:ext cx="0" cy="0"/>
          <a:chOff x="0" y="0"/>
          <a:chExt cx="0" cy="0"/>
        </a:xfrm>
      </p:grpSpPr>
      <p:sp>
        <p:nvSpPr>
          <p:cNvPr id="9" name="Espace réservé du texte 8"/>
          <p:cNvSpPr>
            <a:spLocks noGrp="1"/>
          </p:cNvSpPr>
          <p:nvPr>
            <p:ph type="body" sz="quarter" idx="10" hasCustomPrompt="1"/>
          </p:nvPr>
        </p:nvSpPr>
        <p:spPr>
          <a:xfrm>
            <a:off x="565230" y="2915741"/>
            <a:ext cx="5644772" cy="396877"/>
          </a:xfrm>
          <a:prstGeom prst="rect">
            <a:avLst/>
          </a:prstGeom>
        </p:spPr>
        <p:txBody>
          <a:bodyPr/>
          <a:lstStyle>
            <a:lvl1pPr>
              <a:buNone/>
              <a:defRPr sz="2400" b="1" baseline="0">
                <a:solidFill>
                  <a:srgbClr val="7BAA20"/>
                </a:solidFill>
                <a:latin typeface="Tahoma" pitchFamily="34" charset="0"/>
                <a:ea typeface="Tahoma" pitchFamily="34" charset="0"/>
                <a:cs typeface="Tahoma" pitchFamily="34" charset="0"/>
              </a:defRPr>
            </a:lvl1pPr>
          </a:lstStyle>
          <a:p>
            <a:pPr lvl="0"/>
            <a:r>
              <a:rPr lang="fr-CH" dirty="0"/>
              <a:t>Titre</a:t>
            </a:r>
          </a:p>
        </p:txBody>
      </p:sp>
      <p:sp>
        <p:nvSpPr>
          <p:cNvPr id="11" name="Espace réservé du texte 10"/>
          <p:cNvSpPr>
            <a:spLocks noGrp="1"/>
          </p:cNvSpPr>
          <p:nvPr>
            <p:ph type="body" sz="quarter" idx="11" hasCustomPrompt="1"/>
          </p:nvPr>
        </p:nvSpPr>
        <p:spPr>
          <a:xfrm>
            <a:off x="565230" y="3496131"/>
            <a:ext cx="5644772" cy="3020010"/>
          </a:xfrm>
          <a:prstGeom prst="rect">
            <a:avLst/>
          </a:prstGeom>
        </p:spPr>
        <p:txBody>
          <a:bodyPr/>
          <a:lstStyle>
            <a:lvl1pPr algn="l">
              <a:buNone/>
              <a:defRPr sz="1600">
                <a:solidFill>
                  <a:srgbClr val="707173"/>
                </a:solidFill>
                <a:latin typeface="Tahoma" pitchFamily="34" charset="0"/>
                <a:ea typeface="Tahoma" pitchFamily="34" charset="0"/>
                <a:cs typeface="Tahoma" pitchFamily="34" charset="0"/>
              </a:defRPr>
            </a:lvl1pPr>
            <a:lvl5pPr>
              <a:buNone/>
              <a:defRPr/>
            </a:lvl5pPr>
          </a:lstStyle>
          <a:p>
            <a:pPr lvl="0"/>
            <a:r>
              <a:rPr lang="fr-CH" dirty="0"/>
              <a:t>Texte</a:t>
            </a:r>
          </a:p>
        </p:txBody>
      </p:sp>
      <p:sp>
        <p:nvSpPr>
          <p:cNvPr id="13" name="Espace réservé pour une image  12"/>
          <p:cNvSpPr>
            <a:spLocks noGrp="1"/>
          </p:cNvSpPr>
          <p:nvPr>
            <p:ph type="pic" sz="quarter" idx="12"/>
          </p:nvPr>
        </p:nvSpPr>
        <p:spPr>
          <a:xfrm>
            <a:off x="-1" y="1245600"/>
            <a:ext cx="10691813" cy="1569600"/>
          </a:xfrm>
          <a:prstGeom prst="rect">
            <a:avLst/>
          </a:prstGeom>
        </p:spPr>
        <p:txBody>
          <a:bodyPr/>
          <a:lstStyle>
            <a:lvl1pPr>
              <a:buNone/>
              <a:defRPr/>
            </a:lvl1pPr>
          </a:lstStyle>
          <a:p>
            <a:r>
              <a:rPr lang="fr-FR"/>
              <a:t>Cliquez sur l'icône pour ajouter une image</a:t>
            </a:r>
            <a:endParaRPr lang="fr-CH"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negativ avec bandeau photo">
    <p:spTree>
      <p:nvGrpSpPr>
        <p:cNvPr id="1" name=""/>
        <p:cNvGrpSpPr/>
        <p:nvPr/>
      </p:nvGrpSpPr>
      <p:grpSpPr>
        <a:xfrm>
          <a:off x="0" y="0"/>
          <a:ext cx="0" cy="0"/>
          <a:chOff x="0" y="0"/>
          <a:chExt cx="0" cy="0"/>
        </a:xfrm>
      </p:grpSpPr>
      <p:sp>
        <p:nvSpPr>
          <p:cNvPr id="11" name="Espace réservé du texte 10"/>
          <p:cNvSpPr>
            <a:spLocks noGrp="1"/>
          </p:cNvSpPr>
          <p:nvPr>
            <p:ph type="body" sz="quarter" idx="11" hasCustomPrompt="1"/>
          </p:nvPr>
        </p:nvSpPr>
        <p:spPr>
          <a:xfrm>
            <a:off x="566768" y="3491805"/>
            <a:ext cx="7011386" cy="2808312"/>
          </a:xfrm>
          <a:prstGeom prst="rect">
            <a:avLst/>
          </a:prstGeom>
        </p:spPr>
        <p:txBody>
          <a:bodyPr/>
          <a:lstStyle>
            <a:lvl1pPr marL="0" indent="0" algn="l">
              <a:buNone/>
              <a:defRPr sz="1600">
                <a:solidFill>
                  <a:srgbClr val="707173"/>
                </a:solidFill>
                <a:latin typeface="Tahoma" pitchFamily="34" charset="0"/>
                <a:ea typeface="Tahoma" pitchFamily="34" charset="0"/>
                <a:cs typeface="Tahoma" pitchFamily="34" charset="0"/>
              </a:defRPr>
            </a:lvl1pPr>
            <a:lvl5pPr>
              <a:buNone/>
              <a:defRPr/>
            </a:lvl5pPr>
          </a:lstStyle>
          <a:p>
            <a:pPr lvl="0"/>
            <a:r>
              <a:rPr lang="fr-CH" dirty="0"/>
              <a:t>Texte</a:t>
            </a:r>
          </a:p>
          <a:p>
            <a:pPr lvl="0"/>
            <a:endParaRPr lang="fr-CH" dirty="0"/>
          </a:p>
          <a:p>
            <a:pPr lvl="0"/>
            <a:endParaRPr lang="fr-CH" dirty="0"/>
          </a:p>
        </p:txBody>
      </p:sp>
      <p:sp>
        <p:nvSpPr>
          <p:cNvPr id="13" name="Espace réservé pour une image  12"/>
          <p:cNvSpPr>
            <a:spLocks noGrp="1"/>
          </p:cNvSpPr>
          <p:nvPr>
            <p:ph type="pic" sz="quarter" idx="12"/>
          </p:nvPr>
        </p:nvSpPr>
        <p:spPr>
          <a:xfrm>
            <a:off x="-1" y="1245600"/>
            <a:ext cx="10691813" cy="1569600"/>
          </a:xfrm>
          <a:prstGeom prst="rect">
            <a:avLst/>
          </a:prstGeom>
        </p:spPr>
        <p:txBody>
          <a:bodyPr/>
          <a:lstStyle>
            <a:lvl1pPr>
              <a:buNone/>
              <a:defRPr/>
            </a:lvl1pPr>
          </a:lstStyle>
          <a:p>
            <a:r>
              <a:rPr lang="fr-FR"/>
              <a:t>Cliquez sur l'icône pour ajouter une image</a:t>
            </a:r>
            <a:endParaRPr lang="fr-CH" dirty="0"/>
          </a:p>
        </p:txBody>
      </p:sp>
      <p:sp>
        <p:nvSpPr>
          <p:cNvPr id="5" name="Rechteck 4"/>
          <p:cNvSpPr/>
          <p:nvPr userDrawn="1"/>
        </p:nvSpPr>
        <p:spPr>
          <a:xfrm>
            <a:off x="-17315" y="2814951"/>
            <a:ext cx="10691813" cy="532838"/>
          </a:xfrm>
          <a:prstGeom prst="rect">
            <a:avLst/>
          </a:prstGeom>
          <a:solidFill>
            <a:srgbClr val="7BAA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9" name="Espace réservé du texte 8"/>
          <p:cNvSpPr>
            <a:spLocks noGrp="1"/>
          </p:cNvSpPr>
          <p:nvPr>
            <p:ph type="body" sz="quarter" idx="10" hasCustomPrompt="1"/>
          </p:nvPr>
        </p:nvSpPr>
        <p:spPr>
          <a:xfrm>
            <a:off x="572797" y="2843733"/>
            <a:ext cx="5644772" cy="396877"/>
          </a:xfrm>
          <a:prstGeom prst="rect">
            <a:avLst/>
          </a:prstGeom>
        </p:spPr>
        <p:txBody>
          <a:bodyPr/>
          <a:lstStyle>
            <a:lvl1pPr>
              <a:buNone/>
              <a:defRPr sz="2400" b="1" baseline="0">
                <a:solidFill>
                  <a:schemeClr val="bg1"/>
                </a:solidFill>
                <a:latin typeface="Tahoma" pitchFamily="34" charset="0"/>
                <a:ea typeface="Tahoma" pitchFamily="34" charset="0"/>
                <a:cs typeface="Tahoma" pitchFamily="34" charset="0"/>
              </a:defRPr>
            </a:lvl1pPr>
          </a:lstStyle>
          <a:p>
            <a:pPr lvl="0"/>
            <a:r>
              <a:rPr lang="fr-CH" dirty="0"/>
              <a:t>Titre</a:t>
            </a:r>
          </a:p>
        </p:txBody>
      </p:sp>
    </p:spTree>
    <p:extLst>
      <p:ext uri="{BB962C8B-B14F-4D97-AF65-F5344CB8AC3E}">
        <p14:creationId xmlns:p14="http://schemas.microsoft.com/office/powerpoint/2010/main" val="2623032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9" name="Espace réservé du texte 8"/>
          <p:cNvSpPr>
            <a:spLocks noGrp="1"/>
          </p:cNvSpPr>
          <p:nvPr>
            <p:ph type="body" sz="quarter" idx="10" hasCustomPrompt="1"/>
          </p:nvPr>
        </p:nvSpPr>
        <p:spPr>
          <a:xfrm>
            <a:off x="576000" y="1257978"/>
            <a:ext cx="9008063" cy="793667"/>
          </a:xfrm>
          <a:prstGeom prst="rect">
            <a:avLst/>
          </a:prstGeom>
        </p:spPr>
        <p:txBody>
          <a:bodyPr anchor="ctr" anchorCtr="0"/>
          <a:lstStyle>
            <a:lvl1pPr>
              <a:buNone/>
              <a:defRPr sz="2400" b="1">
                <a:solidFill>
                  <a:srgbClr val="7BAA20"/>
                </a:solidFill>
                <a:latin typeface="Tahoma" pitchFamily="34" charset="0"/>
                <a:ea typeface="Tahoma" pitchFamily="34" charset="0"/>
                <a:cs typeface="Tahoma" pitchFamily="34" charset="0"/>
              </a:defRPr>
            </a:lvl1pPr>
          </a:lstStyle>
          <a:p>
            <a:pPr lvl="0"/>
            <a:r>
              <a:rPr lang="fr-FR" dirty="0"/>
              <a:t>Sommaire</a:t>
            </a:r>
          </a:p>
        </p:txBody>
      </p:sp>
      <p:sp>
        <p:nvSpPr>
          <p:cNvPr id="13" name="Espace réservé du texte 12"/>
          <p:cNvSpPr>
            <a:spLocks noGrp="1"/>
          </p:cNvSpPr>
          <p:nvPr>
            <p:ph type="body" sz="quarter" idx="11" hasCustomPrompt="1"/>
          </p:nvPr>
        </p:nvSpPr>
        <p:spPr>
          <a:xfrm>
            <a:off x="576000" y="2411685"/>
            <a:ext cx="3047588" cy="3672408"/>
          </a:xfrm>
          <a:prstGeom prst="rect">
            <a:avLst/>
          </a:prstGeom>
        </p:spPr>
        <p:txBody>
          <a:bodyPr/>
          <a:lstStyle>
            <a:lvl1pPr indent="-360000">
              <a:lnSpc>
                <a:spcPct val="150000"/>
              </a:lnSpc>
              <a:spcBef>
                <a:spcPts val="0"/>
              </a:spcBef>
              <a:buFont typeface="+mj-lt"/>
              <a:buAutoNum type="arabicPeriod"/>
              <a:defRPr sz="1600" b="1">
                <a:solidFill>
                  <a:srgbClr val="707173"/>
                </a:solidFill>
                <a:latin typeface="Tahoma" pitchFamily="34" charset="0"/>
                <a:ea typeface="Tahoma" pitchFamily="34" charset="0"/>
                <a:cs typeface="Tahoma" pitchFamily="34" charset="0"/>
              </a:defRPr>
            </a:lvl1pPr>
            <a:lvl2pPr marL="1188000">
              <a:buFontTx/>
              <a:buNone/>
              <a:defRPr sz="1200" b="0">
                <a:solidFill>
                  <a:srgbClr val="707173"/>
                </a:solidFill>
                <a:latin typeface="Tahoma" pitchFamily="34" charset="0"/>
                <a:ea typeface="Tahoma" pitchFamily="34" charset="0"/>
                <a:cs typeface="Tahoma" pitchFamily="34" charset="0"/>
              </a:defRPr>
            </a:lvl2pPr>
            <a:lvl3pPr>
              <a:buFontTx/>
              <a:buNone/>
              <a:defRPr sz="1100" b="1">
                <a:solidFill>
                  <a:srgbClr val="707173"/>
                </a:solidFill>
                <a:latin typeface="Tahoma" pitchFamily="34" charset="0"/>
                <a:ea typeface="Tahoma" pitchFamily="34" charset="0"/>
                <a:cs typeface="Tahoma" pitchFamily="34" charset="0"/>
              </a:defRPr>
            </a:lvl3pPr>
          </a:lstStyle>
          <a:p>
            <a:pPr lvl="0"/>
            <a:r>
              <a:rPr lang="fr-CH" dirty="0"/>
              <a:t>Texte</a:t>
            </a:r>
          </a:p>
          <a:p>
            <a:pPr lvl="0"/>
            <a:r>
              <a:rPr lang="fr-CH" dirty="0"/>
              <a:t>Texte</a:t>
            </a:r>
          </a:p>
          <a:p>
            <a:pPr lvl="0"/>
            <a:r>
              <a:rPr lang="fr-CH" dirty="0"/>
              <a:t>Texte</a:t>
            </a:r>
          </a:p>
          <a:p>
            <a:pPr lvl="0"/>
            <a:r>
              <a:rPr lang="fr-CH" dirty="0"/>
              <a:t>Texte</a:t>
            </a:r>
          </a:p>
          <a:p>
            <a:pPr lvl="0"/>
            <a:r>
              <a:rPr lang="fr-CH" dirty="0"/>
              <a:t>Texte</a:t>
            </a:r>
          </a:p>
          <a:p>
            <a:pPr lvl="0"/>
            <a:r>
              <a:rPr lang="fr-CH" dirty="0"/>
              <a:t>Texte</a:t>
            </a:r>
          </a:p>
          <a:p>
            <a:pPr lvl="0"/>
            <a:r>
              <a:rPr lang="fr-CH" dirty="0"/>
              <a:t>Texte</a:t>
            </a:r>
          </a:p>
          <a:p>
            <a:pPr lvl="0"/>
            <a:r>
              <a:rPr lang="fr-CH" dirty="0"/>
              <a:t>Texte</a:t>
            </a:r>
          </a:p>
          <a:p>
            <a:pPr lvl="0"/>
            <a:r>
              <a:rPr lang="fr-CH" dirty="0"/>
              <a:t>Texte</a:t>
            </a:r>
          </a:p>
          <a:p>
            <a:pPr lvl="0"/>
            <a:r>
              <a:rPr lang="fr-CH" dirty="0"/>
              <a:t>Texte</a:t>
            </a:r>
          </a:p>
          <a:p>
            <a:pPr lvl="0"/>
            <a:endParaRPr lang="fr-CH"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et texte simple">
    <p:spTree>
      <p:nvGrpSpPr>
        <p:cNvPr id="1" name=""/>
        <p:cNvGrpSpPr/>
        <p:nvPr/>
      </p:nvGrpSpPr>
      <p:grpSpPr>
        <a:xfrm>
          <a:off x="0" y="0"/>
          <a:ext cx="0" cy="0"/>
          <a:chOff x="0" y="0"/>
          <a:chExt cx="0" cy="0"/>
        </a:xfrm>
      </p:grpSpPr>
      <p:sp>
        <p:nvSpPr>
          <p:cNvPr id="4" name="Espace réservé du texte 4"/>
          <p:cNvSpPr>
            <a:spLocks noGrp="1"/>
          </p:cNvSpPr>
          <p:nvPr>
            <p:ph type="body" sz="quarter" idx="10" hasCustomPrompt="1"/>
          </p:nvPr>
        </p:nvSpPr>
        <p:spPr>
          <a:xfrm>
            <a:off x="586084" y="1239822"/>
            <a:ext cx="9008063" cy="793667"/>
          </a:xfrm>
          <a:prstGeom prst="rect">
            <a:avLst/>
          </a:prstGeom>
        </p:spPr>
        <p:txBody>
          <a:bodyPr anchor="ctr" anchorCtr="0"/>
          <a:lstStyle>
            <a:lvl1pPr>
              <a:buNone/>
              <a:defRPr sz="2400" b="1">
                <a:solidFill>
                  <a:srgbClr val="7BAA20"/>
                </a:solidFill>
                <a:latin typeface="Tahoma" pitchFamily="34" charset="0"/>
                <a:ea typeface="Tahoma" pitchFamily="34" charset="0"/>
                <a:cs typeface="Tahoma" pitchFamily="34" charset="0"/>
              </a:defRPr>
            </a:lvl1pPr>
          </a:lstStyle>
          <a:p>
            <a:pPr lvl="0"/>
            <a:r>
              <a:rPr lang="fr-FR" dirty="0"/>
              <a:t>Titre</a:t>
            </a:r>
            <a:endParaRPr lang="fr-CH" dirty="0"/>
          </a:p>
        </p:txBody>
      </p:sp>
      <p:sp>
        <p:nvSpPr>
          <p:cNvPr id="6" name="Espace réservé du texte 5"/>
          <p:cNvSpPr>
            <a:spLocks noGrp="1"/>
          </p:cNvSpPr>
          <p:nvPr>
            <p:ph type="body" sz="quarter" idx="11" hasCustomPrompt="1"/>
          </p:nvPr>
        </p:nvSpPr>
        <p:spPr>
          <a:xfrm>
            <a:off x="586315" y="2269887"/>
            <a:ext cx="9008063" cy="4523900"/>
          </a:xfrm>
          <a:prstGeom prst="rect">
            <a:avLst/>
          </a:prstGeom>
        </p:spPr>
        <p:txBody>
          <a:bodyPr/>
          <a:lstStyle>
            <a:lvl1pPr marL="0" indent="0">
              <a:buNone/>
              <a:defRPr sz="2400">
                <a:solidFill>
                  <a:srgbClr val="707173"/>
                </a:solidFill>
                <a:latin typeface="Tahoma" pitchFamily="34" charset="0"/>
                <a:ea typeface="Tahoma" pitchFamily="34" charset="0"/>
                <a:cs typeface="Tahoma" pitchFamily="34" charset="0"/>
              </a:defRPr>
            </a:lvl1pPr>
          </a:lstStyle>
          <a:p>
            <a:pPr lvl="0"/>
            <a:r>
              <a:rPr lang="fr-CH" dirty="0"/>
              <a:t>Texte</a:t>
            </a:r>
          </a:p>
          <a:p>
            <a:pPr lvl="0"/>
            <a:endParaRPr lang="fr-CH"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eux colonnes énumération">
    <p:spTree>
      <p:nvGrpSpPr>
        <p:cNvPr id="1" name=""/>
        <p:cNvGrpSpPr/>
        <p:nvPr/>
      </p:nvGrpSpPr>
      <p:grpSpPr>
        <a:xfrm>
          <a:off x="0" y="0"/>
          <a:ext cx="0" cy="0"/>
          <a:chOff x="0" y="0"/>
          <a:chExt cx="0" cy="0"/>
        </a:xfrm>
      </p:grpSpPr>
      <p:sp>
        <p:nvSpPr>
          <p:cNvPr id="10" name="Rectangle 9"/>
          <p:cNvSpPr/>
          <p:nvPr userDrawn="1"/>
        </p:nvSpPr>
        <p:spPr>
          <a:xfrm>
            <a:off x="419506" y="1060455"/>
            <a:ext cx="9411023" cy="110945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fr-FR" sz="2053">
              <a:solidFill>
                <a:srgbClr val="FFFFFF"/>
              </a:solidFill>
              <a:ea typeface="ＭＳ Ｐゴシック" charset="-128"/>
            </a:endParaRPr>
          </a:p>
        </p:txBody>
      </p:sp>
      <p:sp>
        <p:nvSpPr>
          <p:cNvPr id="7" name="Espace réservé du texte 6"/>
          <p:cNvSpPr>
            <a:spLocks noGrp="1"/>
          </p:cNvSpPr>
          <p:nvPr>
            <p:ph type="body" sz="quarter" idx="10" hasCustomPrompt="1"/>
          </p:nvPr>
        </p:nvSpPr>
        <p:spPr>
          <a:xfrm>
            <a:off x="560200" y="1238120"/>
            <a:ext cx="7594018" cy="793667"/>
          </a:xfrm>
          <a:prstGeom prst="rect">
            <a:avLst/>
          </a:prstGeom>
        </p:spPr>
        <p:txBody>
          <a:bodyPr anchor="ctr" anchorCtr="0"/>
          <a:lstStyle>
            <a:lvl1pPr>
              <a:buNone/>
              <a:defRPr sz="2400" b="1">
                <a:solidFill>
                  <a:srgbClr val="7BAA20"/>
                </a:solidFill>
                <a:latin typeface="Tahoma" pitchFamily="34" charset="0"/>
                <a:ea typeface="Tahoma" pitchFamily="34" charset="0"/>
                <a:cs typeface="Tahoma" pitchFamily="34" charset="0"/>
              </a:defRPr>
            </a:lvl1pPr>
          </a:lstStyle>
          <a:p>
            <a:pPr lvl="0"/>
            <a:r>
              <a:rPr lang="fr-FR" dirty="0"/>
              <a:t>Deux colonnes avec énumération </a:t>
            </a:r>
            <a:endParaRPr lang="fr-CH" dirty="0"/>
          </a:p>
        </p:txBody>
      </p:sp>
      <p:sp>
        <p:nvSpPr>
          <p:cNvPr id="9" name="Espace réservé du texte 8"/>
          <p:cNvSpPr>
            <a:spLocks noGrp="1"/>
          </p:cNvSpPr>
          <p:nvPr>
            <p:ph type="body" sz="quarter" idx="11" hasCustomPrompt="1"/>
          </p:nvPr>
        </p:nvSpPr>
        <p:spPr>
          <a:xfrm>
            <a:off x="594179" y="2411685"/>
            <a:ext cx="3653738" cy="3744415"/>
          </a:xfrm>
          <a:prstGeom prst="rect">
            <a:avLst/>
          </a:prstGeom>
        </p:spPr>
        <p:txBody>
          <a:bodyPr/>
          <a:lstStyle>
            <a:lvl1pPr>
              <a:buFont typeface="Tahoma" pitchFamily="34" charset="0"/>
              <a:buChar char="—"/>
              <a:defRPr sz="1600" b="1" baseline="0">
                <a:solidFill>
                  <a:srgbClr val="707173"/>
                </a:solidFill>
                <a:latin typeface="Tahoma" pitchFamily="34" charset="0"/>
                <a:ea typeface="Tahoma" pitchFamily="34" charset="0"/>
                <a:cs typeface="Tahoma" pitchFamily="34" charset="0"/>
              </a:defRPr>
            </a:lvl1pPr>
            <a:lvl2pPr marL="648000">
              <a:buNone/>
              <a:defRPr sz="1200">
                <a:solidFill>
                  <a:srgbClr val="707173"/>
                </a:solidFill>
                <a:latin typeface="Tahoma" pitchFamily="34" charset="0"/>
                <a:ea typeface="Tahoma" pitchFamily="34" charset="0"/>
                <a:cs typeface="Tahoma" pitchFamily="34" charset="0"/>
              </a:defRPr>
            </a:lvl2pPr>
          </a:lstStyle>
          <a:p>
            <a:pPr lvl="0"/>
            <a:r>
              <a:rPr lang="fr-FR" dirty="0"/>
              <a:t>Titre 1</a:t>
            </a:r>
          </a:p>
          <a:p>
            <a:pPr lvl="1"/>
            <a:r>
              <a:rPr lang="fr-FR" dirty="0"/>
              <a:t>Texte 1</a:t>
            </a:r>
          </a:p>
          <a:p>
            <a:pPr lvl="1"/>
            <a:endParaRPr lang="fr-FR" dirty="0"/>
          </a:p>
          <a:p>
            <a:pPr lvl="0"/>
            <a:r>
              <a:rPr lang="fr-CH" dirty="0"/>
              <a:t>Titre 2</a:t>
            </a:r>
          </a:p>
          <a:p>
            <a:pPr lvl="1"/>
            <a:r>
              <a:rPr lang="fr-CH" dirty="0"/>
              <a:t>Texte 2</a:t>
            </a:r>
          </a:p>
          <a:p>
            <a:pPr lvl="1"/>
            <a:endParaRPr lang="fr-CH" dirty="0"/>
          </a:p>
          <a:p>
            <a:pPr lvl="0"/>
            <a:r>
              <a:rPr lang="fr-CH" dirty="0"/>
              <a:t>Titre 3</a:t>
            </a:r>
          </a:p>
          <a:p>
            <a:pPr lvl="1"/>
            <a:r>
              <a:rPr lang="fr-CH" dirty="0"/>
              <a:t>Texte 3</a:t>
            </a:r>
          </a:p>
        </p:txBody>
      </p:sp>
      <p:sp>
        <p:nvSpPr>
          <p:cNvPr id="15" name="Espace réservé du texte 14"/>
          <p:cNvSpPr>
            <a:spLocks noGrp="1"/>
          </p:cNvSpPr>
          <p:nvPr>
            <p:ph type="body" sz="quarter" idx="12" hasCustomPrompt="1"/>
          </p:nvPr>
        </p:nvSpPr>
        <p:spPr>
          <a:xfrm>
            <a:off x="4500479" y="2411685"/>
            <a:ext cx="3653738" cy="3744416"/>
          </a:xfrm>
          <a:prstGeom prst="rect">
            <a:avLst/>
          </a:prstGeom>
        </p:spPr>
        <p:txBody>
          <a:bodyPr/>
          <a:lstStyle>
            <a:lvl1pPr>
              <a:buFont typeface="Tahoma" pitchFamily="34" charset="0"/>
              <a:buChar char="—"/>
              <a:defRPr sz="1600" b="1">
                <a:solidFill>
                  <a:srgbClr val="707173"/>
                </a:solidFill>
                <a:latin typeface="Tahoma" pitchFamily="34" charset="0"/>
                <a:ea typeface="Tahoma" pitchFamily="34" charset="0"/>
                <a:cs typeface="Tahoma" pitchFamily="34" charset="0"/>
              </a:defRPr>
            </a:lvl1pPr>
            <a:lvl2pPr marL="648000">
              <a:buFontTx/>
              <a:buNone/>
              <a:defRPr sz="1200">
                <a:solidFill>
                  <a:srgbClr val="707173"/>
                </a:solidFill>
                <a:latin typeface="Tahoma" pitchFamily="34" charset="0"/>
                <a:ea typeface="Tahoma" pitchFamily="34" charset="0"/>
                <a:cs typeface="Tahoma" pitchFamily="34" charset="0"/>
              </a:defRPr>
            </a:lvl2pPr>
          </a:lstStyle>
          <a:p>
            <a:pPr lvl="0"/>
            <a:r>
              <a:rPr lang="fr-FR" dirty="0"/>
              <a:t>Titre 4</a:t>
            </a:r>
          </a:p>
          <a:p>
            <a:pPr lvl="1"/>
            <a:r>
              <a:rPr lang="fr-CH" sz="1000" dirty="0">
                <a:solidFill>
                  <a:srgbClr val="707173"/>
                </a:solidFill>
                <a:latin typeface="Tahoma" pitchFamily="34" charset="0"/>
                <a:ea typeface="Tahoma" pitchFamily="34" charset="0"/>
                <a:cs typeface="Tahoma" pitchFamily="34" charset="0"/>
              </a:rPr>
              <a:t>Texte 4</a:t>
            </a:r>
          </a:p>
          <a:p>
            <a:pPr lvl="1"/>
            <a:endParaRPr lang="fr-CH" sz="1000" dirty="0">
              <a:solidFill>
                <a:srgbClr val="707173"/>
              </a:solidFill>
              <a:latin typeface="Tahoma" pitchFamily="34" charset="0"/>
              <a:ea typeface="Tahoma" pitchFamily="34" charset="0"/>
              <a:cs typeface="Tahoma" pitchFamily="34" charset="0"/>
            </a:endParaRPr>
          </a:p>
          <a:p>
            <a:pPr lvl="0"/>
            <a:r>
              <a:rPr lang="fr-CH" dirty="0"/>
              <a:t>Titre 5</a:t>
            </a:r>
          </a:p>
          <a:p>
            <a:pPr lvl="1"/>
            <a:r>
              <a:rPr lang="fr-CH" dirty="0"/>
              <a:t>Texte 5</a:t>
            </a:r>
          </a:p>
          <a:p>
            <a:pPr lvl="1"/>
            <a:endParaRPr lang="fr-CH" dirty="0"/>
          </a:p>
          <a:p>
            <a:pPr lvl="0"/>
            <a:r>
              <a:rPr lang="fr-CH" dirty="0"/>
              <a:t>Titre 6</a:t>
            </a:r>
          </a:p>
          <a:p>
            <a:pPr lvl="1"/>
            <a:r>
              <a:rPr lang="fr-CH" dirty="0"/>
              <a:t>Texte 6</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e et photo">
    <p:spTree>
      <p:nvGrpSpPr>
        <p:cNvPr id="1" name=""/>
        <p:cNvGrpSpPr/>
        <p:nvPr/>
      </p:nvGrpSpPr>
      <p:grpSpPr>
        <a:xfrm>
          <a:off x="0" y="0"/>
          <a:ext cx="0" cy="0"/>
          <a:chOff x="0" y="0"/>
          <a:chExt cx="0" cy="0"/>
        </a:xfrm>
      </p:grpSpPr>
      <p:sp>
        <p:nvSpPr>
          <p:cNvPr id="10" name="Rectangle 9"/>
          <p:cNvSpPr/>
          <p:nvPr userDrawn="1"/>
        </p:nvSpPr>
        <p:spPr>
          <a:xfrm>
            <a:off x="419506" y="1060455"/>
            <a:ext cx="9411023" cy="110945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fr-FR" sz="2053">
              <a:solidFill>
                <a:srgbClr val="FFFFFF"/>
              </a:solidFill>
              <a:ea typeface="ＭＳ Ｐゴシック" charset="-128"/>
            </a:endParaRPr>
          </a:p>
        </p:txBody>
      </p:sp>
      <p:sp>
        <p:nvSpPr>
          <p:cNvPr id="7" name="Espace réservé du texte 6"/>
          <p:cNvSpPr>
            <a:spLocks noGrp="1"/>
          </p:cNvSpPr>
          <p:nvPr>
            <p:ph type="body" sz="quarter" idx="10" hasCustomPrompt="1"/>
          </p:nvPr>
        </p:nvSpPr>
        <p:spPr>
          <a:xfrm>
            <a:off x="560200" y="1238120"/>
            <a:ext cx="7594018" cy="793667"/>
          </a:xfrm>
          <a:prstGeom prst="rect">
            <a:avLst/>
          </a:prstGeom>
        </p:spPr>
        <p:txBody>
          <a:bodyPr anchor="ctr" anchorCtr="0"/>
          <a:lstStyle>
            <a:lvl1pPr>
              <a:buNone/>
              <a:defRPr sz="2400" b="1">
                <a:solidFill>
                  <a:srgbClr val="7BAA20"/>
                </a:solidFill>
                <a:latin typeface="Tahoma" pitchFamily="34" charset="0"/>
                <a:ea typeface="Tahoma" pitchFamily="34" charset="0"/>
                <a:cs typeface="Tahoma" pitchFamily="34" charset="0"/>
              </a:defRPr>
            </a:lvl1pPr>
          </a:lstStyle>
          <a:p>
            <a:pPr lvl="0"/>
            <a:r>
              <a:rPr lang="fr-FR" dirty="0"/>
              <a:t>Deux colonnes avec photo</a:t>
            </a:r>
            <a:endParaRPr lang="fr-CH" dirty="0"/>
          </a:p>
        </p:txBody>
      </p:sp>
      <p:sp>
        <p:nvSpPr>
          <p:cNvPr id="15" name="Espace réservé du texte 14"/>
          <p:cNvSpPr>
            <a:spLocks noGrp="1"/>
          </p:cNvSpPr>
          <p:nvPr>
            <p:ph type="body" sz="quarter" idx="12" hasCustomPrompt="1"/>
          </p:nvPr>
        </p:nvSpPr>
        <p:spPr>
          <a:xfrm>
            <a:off x="4605666" y="2411685"/>
            <a:ext cx="3653738" cy="3601913"/>
          </a:xfrm>
          <a:prstGeom prst="rect">
            <a:avLst/>
          </a:prstGeom>
        </p:spPr>
        <p:txBody>
          <a:bodyPr/>
          <a:lstStyle>
            <a:lvl1pPr marL="0" indent="0">
              <a:buFont typeface="Tahoma" pitchFamily="34" charset="0"/>
              <a:buNone/>
              <a:defRPr sz="1600" b="0">
                <a:solidFill>
                  <a:srgbClr val="707173"/>
                </a:solidFill>
                <a:latin typeface="Tahoma" pitchFamily="34" charset="0"/>
                <a:ea typeface="Tahoma" pitchFamily="34" charset="0"/>
                <a:cs typeface="Tahoma" pitchFamily="34" charset="0"/>
              </a:defRPr>
            </a:lvl1pPr>
            <a:lvl2pPr marL="648000">
              <a:buFontTx/>
              <a:buNone/>
              <a:defRPr sz="1200">
                <a:solidFill>
                  <a:srgbClr val="707173"/>
                </a:solidFill>
                <a:latin typeface="Tahoma" pitchFamily="34" charset="0"/>
                <a:ea typeface="Tahoma" pitchFamily="34" charset="0"/>
                <a:cs typeface="Tahoma" pitchFamily="34" charset="0"/>
              </a:defRPr>
            </a:lvl2pPr>
          </a:lstStyle>
          <a:p>
            <a:pPr lvl="0"/>
            <a:r>
              <a:rPr lang="fr-FR" dirty="0"/>
              <a:t>Texte</a:t>
            </a:r>
          </a:p>
          <a:p>
            <a:pPr lvl="0"/>
            <a:endParaRPr lang="fr-FR" dirty="0"/>
          </a:p>
          <a:p>
            <a:pPr lvl="0"/>
            <a:endParaRPr lang="fr-FR" dirty="0"/>
          </a:p>
        </p:txBody>
      </p:sp>
      <p:sp>
        <p:nvSpPr>
          <p:cNvPr id="3" name="Bildplatzhalter 2"/>
          <p:cNvSpPr>
            <a:spLocks noGrp="1"/>
          </p:cNvSpPr>
          <p:nvPr>
            <p:ph type="pic" sz="quarter" idx="13" hasCustomPrompt="1"/>
          </p:nvPr>
        </p:nvSpPr>
        <p:spPr>
          <a:xfrm>
            <a:off x="665386" y="2413148"/>
            <a:ext cx="3652838" cy="3600450"/>
          </a:xfrm>
          <a:prstGeom prst="rect">
            <a:avLst/>
          </a:prstGeom>
        </p:spPr>
        <p:txBody>
          <a:bodyPr/>
          <a:lstStyle>
            <a:lvl1pPr>
              <a:defRPr/>
            </a:lvl1pPr>
          </a:lstStyle>
          <a:p>
            <a:r>
              <a:rPr lang="fr-CH" dirty="0"/>
              <a:t>Photo</a:t>
            </a:r>
          </a:p>
        </p:txBody>
      </p:sp>
    </p:spTree>
    <p:extLst>
      <p:ext uri="{BB962C8B-B14F-4D97-AF65-F5344CB8AC3E}">
        <p14:creationId xmlns:p14="http://schemas.microsoft.com/office/powerpoint/2010/main" val="3947829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e et diagramme">
    <p:spTree>
      <p:nvGrpSpPr>
        <p:cNvPr id="1" name=""/>
        <p:cNvGrpSpPr/>
        <p:nvPr/>
      </p:nvGrpSpPr>
      <p:grpSpPr>
        <a:xfrm>
          <a:off x="0" y="0"/>
          <a:ext cx="0" cy="0"/>
          <a:chOff x="0" y="0"/>
          <a:chExt cx="0" cy="0"/>
        </a:xfrm>
      </p:grpSpPr>
      <p:sp>
        <p:nvSpPr>
          <p:cNvPr id="10" name="Rectangle 9"/>
          <p:cNvSpPr/>
          <p:nvPr userDrawn="1"/>
        </p:nvSpPr>
        <p:spPr>
          <a:xfrm>
            <a:off x="419506" y="1060455"/>
            <a:ext cx="9411023" cy="110945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fr-FR" sz="2053">
              <a:solidFill>
                <a:srgbClr val="FFFFFF"/>
              </a:solidFill>
              <a:ea typeface="ＭＳ Ｐゴシック" charset="-128"/>
            </a:endParaRPr>
          </a:p>
        </p:txBody>
      </p:sp>
      <p:sp>
        <p:nvSpPr>
          <p:cNvPr id="7" name="Espace réservé du texte 6"/>
          <p:cNvSpPr>
            <a:spLocks noGrp="1"/>
          </p:cNvSpPr>
          <p:nvPr>
            <p:ph type="body" sz="quarter" idx="10" hasCustomPrompt="1"/>
          </p:nvPr>
        </p:nvSpPr>
        <p:spPr>
          <a:xfrm>
            <a:off x="560200" y="1238120"/>
            <a:ext cx="7594018" cy="793667"/>
          </a:xfrm>
          <a:prstGeom prst="rect">
            <a:avLst/>
          </a:prstGeom>
        </p:spPr>
        <p:txBody>
          <a:bodyPr anchor="ctr" anchorCtr="0"/>
          <a:lstStyle>
            <a:lvl1pPr>
              <a:buNone/>
              <a:defRPr sz="2400" b="1">
                <a:solidFill>
                  <a:srgbClr val="7BAA20"/>
                </a:solidFill>
                <a:latin typeface="Tahoma" pitchFamily="34" charset="0"/>
                <a:ea typeface="Tahoma" pitchFamily="34" charset="0"/>
                <a:cs typeface="Tahoma" pitchFamily="34" charset="0"/>
              </a:defRPr>
            </a:lvl1pPr>
          </a:lstStyle>
          <a:p>
            <a:pPr lvl="0"/>
            <a:r>
              <a:rPr lang="fr-FR" dirty="0"/>
              <a:t>Deux colonnes avec diagramme</a:t>
            </a:r>
            <a:endParaRPr lang="fr-CH" dirty="0"/>
          </a:p>
        </p:txBody>
      </p:sp>
      <p:sp>
        <p:nvSpPr>
          <p:cNvPr id="15" name="Espace réservé du texte 14"/>
          <p:cNvSpPr>
            <a:spLocks noGrp="1"/>
          </p:cNvSpPr>
          <p:nvPr>
            <p:ph type="body" sz="quarter" idx="12" hasCustomPrompt="1"/>
          </p:nvPr>
        </p:nvSpPr>
        <p:spPr>
          <a:xfrm>
            <a:off x="4605665" y="2411685"/>
            <a:ext cx="3653738" cy="3601913"/>
          </a:xfrm>
          <a:prstGeom prst="rect">
            <a:avLst/>
          </a:prstGeom>
        </p:spPr>
        <p:txBody>
          <a:bodyPr/>
          <a:lstStyle>
            <a:lvl1pPr marL="0" indent="0">
              <a:buFont typeface="Tahoma" pitchFamily="34" charset="0"/>
              <a:buNone/>
              <a:defRPr sz="1600" b="0">
                <a:solidFill>
                  <a:srgbClr val="707173"/>
                </a:solidFill>
                <a:latin typeface="Tahoma" pitchFamily="34" charset="0"/>
                <a:ea typeface="Tahoma" pitchFamily="34" charset="0"/>
                <a:cs typeface="Tahoma" pitchFamily="34" charset="0"/>
              </a:defRPr>
            </a:lvl1pPr>
            <a:lvl2pPr marL="648000">
              <a:buFontTx/>
              <a:buNone/>
              <a:defRPr sz="1200">
                <a:solidFill>
                  <a:srgbClr val="707173"/>
                </a:solidFill>
                <a:latin typeface="Tahoma" pitchFamily="34" charset="0"/>
                <a:ea typeface="Tahoma" pitchFamily="34" charset="0"/>
                <a:cs typeface="Tahoma" pitchFamily="34" charset="0"/>
              </a:defRPr>
            </a:lvl2pPr>
          </a:lstStyle>
          <a:p>
            <a:pPr lvl="0"/>
            <a:r>
              <a:rPr lang="fr-FR" dirty="0"/>
              <a:t>Texte</a:t>
            </a:r>
          </a:p>
          <a:p>
            <a:pPr lvl="0"/>
            <a:endParaRPr lang="fr-FR" dirty="0"/>
          </a:p>
        </p:txBody>
      </p:sp>
      <p:sp>
        <p:nvSpPr>
          <p:cNvPr id="4" name="Diagrammplatzhalter 3"/>
          <p:cNvSpPr>
            <a:spLocks noGrp="1"/>
          </p:cNvSpPr>
          <p:nvPr>
            <p:ph type="chart" sz="quarter" idx="13" hasCustomPrompt="1"/>
          </p:nvPr>
        </p:nvSpPr>
        <p:spPr>
          <a:xfrm>
            <a:off x="665386" y="2411561"/>
            <a:ext cx="3652838" cy="3602037"/>
          </a:xfrm>
          <a:prstGeom prst="rect">
            <a:avLst/>
          </a:prstGeom>
        </p:spPr>
        <p:txBody>
          <a:bodyPr/>
          <a:lstStyle>
            <a:lvl1pPr>
              <a:defRPr/>
            </a:lvl1pPr>
          </a:lstStyle>
          <a:p>
            <a:r>
              <a:rPr lang="fr-CH" dirty="0"/>
              <a:t>Diagramme</a:t>
            </a:r>
          </a:p>
        </p:txBody>
      </p:sp>
    </p:spTree>
    <p:extLst>
      <p:ext uri="{BB962C8B-B14F-4D97-AF65-F5344CB8AC3E}">
        <p14:creationId xmlns:p14="http://schemas.microsoft.com/office/powerpoint/2010/main" val="3530565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Grafik 12"/>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9306346" y="6943614"/>
            <a:ext cx="720000" cy="292607"/>
          </a:xfrm>
          <a:prstGeom prst="rect">
            <a:avLst/>
          </a:prstGeom>
        </p:spPr>
      </p:pic>
      <p:pic>
        <p:nvPicPr>
          <p:cNvPr id="2" name="Image 1"/>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6393972" y="421779"/>
            <a:ext cx="3632374" cy="5866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8" r:id="rId4"/>
    <p:sldLayoutId id="2147483651" r:id="rId5"/>
    <p:sldLayoutId id="2147483655" r:id="rId6"/>
    <p:sldLayoutId id="2147483653" r:id="rId7"/>
    <p:sldLayoutId id="2147483659" r:id="rId8"/>
    <p:sldLayoutId id="2147483660" r:id="rId9"/>
    <p:sldLayoutId id="2147483661" r:id="rId10"/>
    <p:sldLayoutId id="2147483662" r:id="rId11"/>
    <p:sldLayoutId id="2147483663" r:id="rId12"/>
    <p:sldLayoutId id="2147483652" r:id="rId13"/>
    <p:sldLayoutId id="2147483656" r:id="rId14"/>
    <p:sldLayoutId id="2147483664" r:id="rId15"/>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558" userDrawn="1">
          <p15:clr>
            <a:srgbClr val="F26B43"/>
          </p15:clr>
        </p15:guide>
        <p15:guide id="2" pos="631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34591" y="302737"/>
            <a:ext cx="9622632" cy="1259946"/>
          </a:xfrm>
          <a:prstGeom prst="rect">
            <a:avLst/>
          </a:prstGeom>
        </p:spPr>
        <p:txBody>
          <a:bodyPr vert="horz" lIns="91440" tIns="45720" rIns="91440" bIns="45720" rtlCol="0" anchor="ctr">
            <a:normAutofit/>
          </a:bodyPr>
          <a:lstStyle/>
          <a:p>
            <a:r>
              <a:rPr lang="fr-FR"/>
              <a:t>Cliquez pour modifier le style du titre</a:t>
            </a:r>
            <a:endParaRPr lang="fr-CH"/>
          </a:p>
        </p:txBody>
      </p:sp>
      <p:sp>
        <p:nvSpPr>
          <p:cNvPr id="3" name="Espace réservé du texte 2"/>
          <p:cNvSpPr>
            <a:spLocks noGrp="1"/>
          </p:cNvSpPr>
          <p:nvPr>
            <p:ph type="body" idx="1"/>
          </p:nvPr>
        </p:nvSpPr>
        <p:spPr>
          <a:xfrm>
            <a:off x="534591" y="1763925"/>
            <a:ext cx="9622632" cy="498903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2"/>
          </p:nvPr>
        </p:nvSpPr>
        <p:spPr>
          <a:xfrm>
            <a:off x="534591" y="7006699"/>
            <a:ext cx="2494756"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4BC83DF8-C387-425E-BDC3-E182A80C924C}" type="datetime1">
              <a:rPr lang="fr-FR" smtClean="0"/>
              <a:pPr/>
              <a:t>06/02/2023</a:t>
            </a:fld>
            <a:endParaRPr lang="fr-CH"/>
          </a:p>
        </p:txBody>
      </p:sp>
      <p:sp>
        <p:nvSpPr>
          <p:cNvPr id="5" name="Espace réservé du pied de page 4"/>
          <p:cNvSpPr>
            <a:spLocks noGrp="1"/>
          </p:cNvSpPr>
          <p:nvPr>
            <p:ph type="ftr" sz="quarter" idx="3"/>
          </p:nvPr>
        </p:nvSpPr>
        <p:spPr>
          <a:xfrm>
            <a:off x="3653036" y="7006699"/>
            <a:ext cx="3385741"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7662466" y="7006699"/>
            <a:ext cx="2494756"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CEA6A539-EABA-4C1B-801F-51099F8620D0}" type="slidenum">
              <a:rPr lang="fr-CH" smtClean="0"/>
              <a:pPr/>
              <a:t>‹N°›</a:t>
            </a:fld>
            <a:endParaRPr lang="fr-CH"/>
          </a:p>
        </p:txBody>
      </p:sp>
    </p:spTree>
    <p:extLst>
      <p:ext uri="{BB962C8B-B14F-4D97-AF65-F5344CB8AC3E}">
        <p14:creationId xmlns:p14="http://schemas.microsoft.com/office/powerpoint/2010/main" val="63152200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sldNum="0" hdr="0" ftr="0" dt="0"/>
  <p:txStyles>
    <p:titleStyle>
      <a:lvl1pPr algn="ctr" defTabSz="1007943" rtl="0" eaLnBrk="1" latinLnBrk="0" hangingPunct="1">
        <a:spcBef>
          <a:spcPct val="0"/>
        </a:spcBef>
        <a:buNone/>
        <a:defRPr sz="4850" kern="1200">
          <a:solidFill>
            <a:schemeClr val="tx1"/>
          </a:solidFill>
          <a:latin typeface="+mj-lt"/>
          <a:ea typeface="+mj-ea"/>
          <a:cs typeface="+mj-cs"/>
        </a:defRPr>
      </a:lvl1pPr>
    </p:titleStyle>
    <p:bodyStyle>
      <a:lvl1pPr marL="377979" indent="-377979" algn="l" defTabSz="1007943" rtl="0" eaLnBrk="1" latinLnBrk="0" hangingPunct="1">
        <a:spcBef>
          <a:spcPct val="20000"/>
        </a:spcBef>
        <a:buFont typeface="Arial" pitchFamily="34" charset="0"/>
        <a:buChar char="•"/>
        <a:defRPr sz="3527" kern="1200">
          <a:solidFill>
            <a:schemeClr val="tx1"/>
          </a:solidFill>
          <a:latin typeface="+mn-lt"/>
          <a:ea typeface="+mn-ea"/>
          <a:cs typeface="+mn-cs"/>
        </a:defRPr>
      </a:lvl1pPr>
      <a:lvl2pPr marL="818954" indent="-314982" algn="l" defTabSz="1007943" rtl="0" eaLnBrk="1" latinLnBrk="0" hangingPunct="1">
        <a:spcBef>
          <a:spcPct val="20000"/>
        </a:spcBef>
        <a:buFont typeface="Arial" pitchFamily="34" charset="0"/>
        <a:buChar char="–"/>
        <a:defRPr sz="3086" kern="1200">
          <a:solidFill>
            <a:schemeClr val="tx1"/>
          </a:solidFill>
          <a:latin typeface="+mn-lt"/>
          <a:ea typeface="+mn-ea"/>
          <a:cs typeface="+mn-cs"/>
        </a:defRPr>
      </a:lvl2pPr>
      <a:lvl3pPr marL="1259929" indent="-251986" algn="l" defTabSz="1007943" rtl="0" eaLnBrk="1" latinLnBrk="0" hangingPunct="1">
        <a:spcBef>
          <a:spcPct val="20000"/>
        </a:spcBef>
        <a:buFont typeface="Arial" pitchFamily="34" charset="0"/>
        <a:buChar char="•"/>
        <a:defRPr sz="2646" kern="1200">
          <a:solidFill>
            <a:schemeClr val="tx1"/>
          </a:solidFill>
          <a:latin typeface="+mn-lt"/>
          <a:ea typeface="+mn-ea"/>
          <a:cs typeface="+mn-cs"/>
        </a:defRPr>
      </a:lvl3pPr>
      <a:lvl4pPr marL="1763900" indent="-251986" algn="l" defTabSz="1007943" rtl="0" eaLnBrk="1" latinLnBrk="0" hangingPunct="1">
        <a:spcBef>
          <a:spcPct val="20000"/>
        </a:spcBef>
        <a:buFont typeface="Arial" pitchFamily="34" charset="0"/>
        <a:buChar char="–"/>
        <a:defRPr sz="2205" kern="1200">
          <a:solidFill>
            <a:schemeClr val="tx1"/>
          </a:solidFill>
          <a:latin typeface="+mn-lt"/>
          <a:ea typeface="+mn-ea"/>
          <a:cs typeface="+mn-cs"/>
        </a:defRPr>
      </a:lvl4pPr>
      <a:lvl5pPr marL="2267872" indent="-251986" algn="l" defTabSz="1007943" rtl="0" eaLnBrk="1" latinLnBrk="0" hangingPunct="1">
        <a:spcBef>
          <a:spcPct val="20000"/>
        </a:spcBef>
        <a:buFont typeface="Arial" pitchFamily="34" charset="0"/>
        <a:buChar char="»"/>
        <a:defRPr sz="2205" kern="1200">
          <a:solidFill>
            <a:schemeClr val="tx1"/>
          </a:solidFill>
          <a:latin typeface="+mn-lt"/>
          <a:ea typeface="+mn-ea"/>
          <a:cs typeface="+mn-cs"/>
        </a:defRPr>
      </a:lvl5pPr>
      <a:lvl6pPr marL="2771844" indent="-251986" algn="l" defTabSz="1007943" rtl="0" eaLnBrk="1" latinLnBrk="0" hangingPunct="1">
        <a:spcBef>
          <a:spcPct val="20000"/>
        </a:spcBef>
        <a:buFont typeface="Arial" pitchFamily="34" charset="0"/>
        <a:buChar char="•"/>
        <a:defRPr sz="2205" kern="1200">
          <a:solidFill>
            <a:schemeClr val="tx1"/>
          </a:solidFill>
          <a:latin typeface="+mn-lt"/>
          <a:ea typeface="+mn-ea"/>
          <a:cs typeface="+mn-cs"/>
        </a:defRPr>
      </a:lvl6pPr>
      <a:lvl7pPr marL="3275815" indent="-251986" algn="l" defTabSz="1007943" rtl="0" eaLnBrk="1" latinLnBrk="0" hangingPunct="1">
        <a:spcBef>
          <a:spcPct val="20000"/>
        </a:spcBef>
        <a:buFont typeface="Arial" pitchFamily="34" charset="0"/>
        <a:buChar char="•"/>
        <a:defRPr sz="2205" kern="1200">
          <a:solidFill>
            <a:schemeClr val="tx1"/>
          </a:solidFill>
          <a:latin typeface="+mn-lt"/>
          <a:ea typeface="+mn-ea"/>
          <a:cs typeface="+mn-cs"/>
        </a:defRPr>
      </a:lvl7pPr>
      <a:lvl8pPr marL="3779787" indent="-251986" algn="l" defTabSz="1007943" rtl="0" eaLnBrk="1" latinLnBrk="0" hangingPunct="1">
        <a:spcBef>
          <a:spcPct val="20000"/>
        </a:spcBef>
        <a:buFont typeface="Arial" pitchFamily="34" charset="0"/>
        <a:buChar char="•"/>
        <a:defRPr sz="2205" kern="1200">
          <a:solidFill>
            <a:schemeClr val="tx1"/>
          </a:solidFill>
          <a:latin typeface="+mn-lt"/>
          <a:ea typeface="+mn-ea"/>
          <a:cs typeface="+mn-cs"/>
        </a:defRPr>
      </a:lvl8pPr>
      <a:lvl9pPr marL="4283758" indent="-251986" algn="l" defTabSz="1007943" rtl="0" eaLnBrk="1" latinLnBrk="0" hangingPunct="1">
        <a:spcBef>
          <a:spcPct val="20000"/>
        </a:spcBef>
        <a:buFont typeface="Arial" pitchFamily="34" charset="0"/>
        <a:buChar char="•"/>
        <a:defRPr sz="2205" kern="1200">
          <a:solidFill>
            <a:schemeClr val="tx1"/>
          </a:solidFill>
          <a:latin typeface="+mn-lt"/>
          <a:ea typeface="+mn-ea"/>
          <a:cs typeface="+mn-cs"/>
        </a:defRPr>
      </a:lvl9pPr>
    </p:bodyStyle>
    <p:otherStyle>
      <a:defPPr>
        <a:defRPr lang="fr-FR"/>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0"/>
          </p:nvPr>
        </p:nvSpPr>
        <p:spPr>
          <a:xfrm>
            <a:off x="593378" y="2828688"/>
            <a:ext cx="9008224" cy="3888432"/>
          </a:xfrm>
        </p:spPr>
        <p:txBody>
          <a:bodyPr/>
          <a:lstStyle/>
          <a:p>
            <a:endParaRPr lang="fr-CH" sz="2400" dirty="0"/>
          </a:p>
          <a:p>
            <a:pPr algn="ctr"/>
            <a:endParaRPr lang="fr-CH" sz="1800" b="1" dirty="0"/>
          </a:p>
          <a:p>
            <a:pPr algn="ctr"/>
            <a:r>
              <a:rPr lang="fr-CH" sz="1800" b="1" dirty="0"/>
              <a:t>ARRV formation continue</a:t>
            </a:r>
          </a:p>
          <a:p>
            <a:pPr algn="ctr"/>
            <a:endParaRPr lang="fr-CH" sz="1800" b="1" dirty="0"/>
          </a:p>
          <a:p>
            <a:pPr algn="ctr"/>
            <a:r>
              <a:rPr lang="fr-CH" sz="1800" b="1" dirty="0"/>
              <a:t>4 février 2023</a:t>
            </a:r>
          </a:p>
          <a:p>
            <a:pPr algn="ctr"/>
            <a:r>
              <a:rPr lang="fr-CH" sz="2000" b="1" dirty="0"/>
              <a:t>Histoire de vie, Récit de vie, récit de vie institutionnel </a:t>
            </a:r>
          </a:p>
          <a:p>
            <a:pPr algn="ctr"/>
            <a:r>
              <a:rPr lang="fr-CH" sz="2000" b="1" dirty="0"/>
              <a:t>et recherche</a:t>
            </a:r>
          </a:p>
          <a:p>
            <a:pPr algn="ctr"/>
            <a:endParaRPr lang="fr-CH" sz="1800" dirty="0"/>
          </a:p>
          <a:p>
            <a:r>
              <a:rPr lang="fr-CH" sz="1600" b="1" dirty="0">
                <a:solidFill>
                  <a:srgbClr val="707173"/>
                </a:solidFill>
              </a:rPr>
              <a:t>Myriam Graber PhD, Professeure honoraire</a:t>
            </a:r>
          </a:p>
          <a:p>
            <a:r>
              <a:rPr lang="fr-CH" sz="1800" b="1" dirty="0">
                <a:solidFill>
                  <a:srgbClr val="707173"/>
                </a:solidFill>
              </a:rPr>
              <a:t>Haute Ecole Arc Santé Neuchâtel/CH</a:t>
            </a:r>
          </a:p>
          <a:p>
            <a:r>
              <a:rPr lang="fr-CH" sz="1600" b="1" dirty="0">
                <a:solidFill>
                  <a:srgbClr val="707173"/>
                </a:solidFill>
              </a:rPr>
              <a:t>Graber, M. (2013). </a:t>
            </a:r>
            <a:r>
              <a:rPr lang="fr-CH" sz="2400" b="1" dirty="0">
                <a:solidFill>
                  <a:srgbClr val="707173"/>
                </a:solidFill>
                <a:latin typeface="Times New Roman" panose="02020603050405020304" pitchFamily="18" charset="0"/>
                <a:cs typeface="Times New Roman" panose="02020603050405020304" pitchFamily="18" charset="0"/>
              </a:rPr>
              <a:t>L’épreuve cachée. Le cas des étudiants d’Afrique subsaharienne en situation de migration et en formation de soins infirmiers en Haute Ecole Spécialisée. Thèse, Genève, faculté des sciences de l’éducation et de psychologie, août 2013</a:t>
            </a:r>
          </a:p>
          <a:p>
            <a:endParaRPr lang="fr-CH" sz="1800" b="1" dirty="0">
              <a:solidFill>
                <a:srgbClr val="707173"/>
              </a:solidFill>
            </a:endParaRPr>
          </a:p>
          <a:p>
            <a:pPr algn="ctr"/>
            <a:endParaRPr lang="fr-CH" sz="2000" b="1" dirty="0"/>
          </a:p>
          <a:p>
            <a:pPr algn="ctr"/>
            <a:endParaRPr lang="fr-CH" sz="2000" dirty="0"/>
          </a:p>
          <a:p>
            <a:endParaRPr lang="fr-CH" sz="2000" dirty="0"/>
          </a:p>
        </p:txBody>
      </p:sp>
      <p:pic>
        <p:nvPicPr>
          <p:cNvPr id="8" name="Bildplatzhalter 7"/>
          <p:cNvPicPr>
            <a:picLocks noGrp="1" noChangeAspect="1"/>
          </p:cNvPicPr>
          <p:nvPr>
            <p:ph type="pic" sz="quarter" idx="12"/>
          </p:nvPr>
        </p:nvPicPr>
        <p:blipFill>
          <a:blip r:embed="rId3">
            <a:extLst>
              <a:ext uri="{28A0092B-C50C-407E-A947-70E740481C1C}">
                <a14:useLocalDpi xmlns:a14="http://schemas.microsoft.com/office/drawing/2010/main" val="0"/>
              </a:ext>
            </a:extLst>
          </a:blip>
          <a:srcRect t="39033" b="39033"/>
          <a:stretch>
            <a:fillRect/>
          </a:stretch>
        </p:blipFill>
        <p:spPr/>
      </p:pic>
    </p:spTree>
    <p:extLst>
      <p:ext uri="{BB962C8B-B14F-4D97-AF65-F5344CB8AC3E}">
        <p14:creationId xmlns:p14="http://schemas.microsoft.com/office/powerpoint/2010/main" val="166840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fpse.jpg"/>
          <p:cNvPicPr>
            <a:picLocks noChangeAspect="1"/>
          </p:cNvPicPr>
          <p:nvPr/>
        </p:nvPicPr>
        <p:blipFill>
          <a:blip r:embed="rId3" cstate="print"/>
          <a:stretch>
            <a:fillRect/>
          </a:stretch>
        </p:blipFill>
        <p:spPr>
          <a:xfrm>
            <a:off x="306123" y="6370286"/>
            <a:ext cx="10079567" cy="1189389"/>
          </a:xfrm>
          <a:prstGeom prst="rect">
            <a:avLst/>
          </a:prstGeom>
        </p:spPr>
      </p:pic>
      <p:sp>
        <p:nvSpPr>
          <p:cNvPr id="5" name="ZoneTexte 4"/>
          <p:cNvSpPr txBox="1"/>
          <p:nvPr/>
        </p:nvSpPr>
        <p:spPr>
          <a:xfrm>
            <a:off x="690037" y="6368707"/>
            <a:ext cx="5522088" cy="1211742"/>
          </a:xfrm>
          <a:prstGeom prst="rect">
            <a:avLst/>
          </a:prstGeom>
          <a:noFill/>
        </p:spPr>
        <p:txBody>
          <a:bodyPr wrap="square" rtlCol="0">
            <a:spAutoFit/>
          </a:bodyPr>
          <a:lstStyle/>
          <a:p>
            <a:pPr defTabSz="1007943"/>
            <a:r>
              <a:rPr lang="fr-CH" sz="1984" b="1" dirty="0">
                <a:solidFill>
                  <a:prstClr val="white"/>
                </a:solidFill>
                <a:latin typeface="Arial" pitchFamily="34" charset="0"/>
                <a:cs typeface="Arial" pitchFamily="34" charset="0"/>
              </a:rPr>
              <a:t>FACULTÉ DE PSYCHOLOGIE</a:t>
            </a:r>
            <a:br>
              <a:rPr lang="fr-CH" sz="1984" b="1" dirty="0">
                <a:solidFill>
                  <a:prstClr val="white"/>
                </a:solidFill>
                <a:latin typeface="Arial" pitchFamily="34" charset="0"/>
                <a:cs typeface="Arial" pitchFamily="34" charset="0"/>
              </a:rPr>
            </a:br>
            <a:r>
              <a:rPr lang="fr-CH" sz="1984" b="1" dirty="0">
                <a:solidFill>
                  <a:prstClr val="white"/>
                </a:solidFill>
                <a:latin typeface="Arial" pitchFamily="34" charset="0"/>
                <a:cs typeface="Arial" pitchFamily="34" charset="0"/>
              </a:rPr>
              <a:t>ET DES SCIENCES DE L’ÉDUCATION</a:t>
            </a:r>
          </a:p>
          <a:p>
            <a:pPr defTabSz="1007943"/>
            <a:r>
              <a:rPr lang="fr-CH" sz="1653" b="1" dirty="0">
                <a:solidFill>
                  <a:prstClr val="white"/>
                </a:solidFill>
                <a:latin typeface="Arial" pitchFamily="34" charset="0"/>
                <a:cs typeface="Arial" pitchFamily="34" charset="0"/>
              </a:rPr>
              <a:t>Section des Sciences de l’éducation</a:t>
            </a:r>
          </a:p>
          <a:p>
            <a:pPr defTabSz="1007943"/>
            <a:r>
              <a:rPr lang="fr-CH" sz="1653" b="1" dirty="0">
                <a:solidFill>
                  <a:prstClr val="white"/>
                </a:solidFill>
                <a:latin typeface="Arial" pitchFamily="34" charset="0"/>
                <a:cs typeface="Arial" pitchFamily="34" charset="0"/>
              </a:rPr>
              <a:t>Département Mimèsis et Formation des Adultes</a:t>
            </a:r>
          </a:p>
        </p:txBody>
      </p:sp>
      <p:sp>
        <p:nvSpPr>
          <p:cNvPr id="4" name="Rectangle 3"/>
          <p:cNvSpPr/>
          <p:nvPr/>
        </p:nvSpPr>
        <p:spPr>
          <a:xfrm>
            <a:off x="306123" y="1"/>
            <a:ext cx="10079567" cy="1008353"/>
          </a:xfrm>
          <a:prstGeom prst="rect">
            <a:avLst/>
          </a:prstGeom>
        </p:spPr>
        <p:txBody>
          <a:bodyPr wrap="square">
            <a:spAutoFit/>
          </a:bodyPr>
          <a:lstStyle/>
          <a:p>
            <a:pPr algn="ctr" defTabSz="1007943"/>
            <a:endParaRPr lang="en-US" sz="1984" dirty="0">
              <a:solidFill>
                <a:prstClr val="black"/>
              </a:solidFill>
              <a:latin typeface="Calibri"/>
            </a:endParaRPr>
          </a:p>
          <a:p>
            <a:pPr algn="ctr" defTabSz="1007943"/>
            <a:endParaRPr lang="en-US" sz="1984" b="1" dirty="0">
              <a:solidFill>
                <a:prstClr val="black"/>
              </a:solidFill>
              <a:latin typeface="Calibri"/>
            </a:endParaRPr>
          </a:p>
          <a:p>
            <a:pPr algn="ctr" defTabSz="1007943"/>
            <a:endParaRPr lang="en-US" sz="1984" b="1" dirty="0">
              <a:solidFill>
                <a:prstClr val="black"/>
              </a:solidFill>
              <a:latin typeface="Calibri"/>
            </a:endParaRPr>
          </a:p>
        </p:txBody>
      </p:sp>
      <p:sp>
        <p:nvSpPr>
          <p:cNvPr id="7" name="Titre 6"/>
          <p:cNvSpPr>
            <a:spLocks noGrp="1"/>
          </p:cNvSpPr>
          <p:nvPr>
            <p:ph type="ctrTitle"/>
          </p:nvPr>
        </p:nvSpPr>
        <p:spPr>
          <a:xfrm>
            <a:off x="1062090" y="1"/>
            <a:ext cx="8567632" cy="922319"/>
          </a:xfrm>
        </p:spPr>
        <p:txBody>
          <a:bodyPr>
            <a:normAutofit/>
          </a:bodyPr>
          <a:lstStyle/>
          <a:p>
            <a:r>
              <a:rPr lang="fr-CH" sz="2205" b="1" dirty="0"/>
              <a:t>8. Résultats principaux</a:t>
            </a:r>
            <a:br>
              <a:rPr lang="fr-CH" sz="2205" b="1" dirty="0"/>
            </a:br>
            <a:r>
              <a:rPr lang="fr-CH" sz="1984" b="1" dirty="0"/>
              <a:t>Les épreuves de la migration et formation en Suisse romande</a:t>
            </a:r>
          </a:p>
        </p:txBody>
      </p:sp>
      <p:sp>
        <p:nvSpPr>
          <p:cNvPr id="8" name="Sous-titre 7"/>
          <p:cNvSpPr>
            <a:spLocks noGrp="1"/>
          </p:cNvSpPr>
          <p:nvPr>
            <p:ph type="subTitle" idx="1"/>
          </p:nvPr>
        </p:nvSpPr>
        <p:spPr>
          <a:xfrm>
            <a:off x="306123" y="1001695"/>
            <a:ext cx="10079567" cy="5397533"/>
          </a:xfrm>
        </p:spPr>
        <p:txBody>
          <a:bodyPr>
            <a:normAutofit/>
          </a:bodyPr>
          <a:lstStyle/>
          <a:p>
            <a:endParaRPr lang="fr-CH" sz="2205" dirty="0"/>
          </a:p>
        </p:txBody>
      </p:sp>
      <p:sp>
        <p:nvSpPr>
          <p:cNvPr id="9" name="Rectangle 8"/>
          <p:cNvSpPr/>
          <p:nvPr/>
        </p:nvSpPr>
        <p:spPr>
          <a:xfrm>
            <a:off x="1694634" y="922319"/>
            <a:ext cx="7540671" cy="476253"/>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a:r>
              <a:rPr lang="fr-CH" sz="1984" b="1" dirty="0">
                <a:solidFill>
                  <a:srgbClr val="EEECE1">
                    <a:lumMod val="25000"/>
                  </a:srgbClr>
                </a:solidFill>
                <a:latin typeface="Calibri"/>
              </a:rPr>
              <a:t>Immigration en suisse Romande</a:t>
            </a:r>
          </a:p>
        </p:txBody>
      </p:sp>
      <p:sp>
        <p:nvSpPr>
          <p:cNvPr id="10" name="Rectangle 9"/>
          <p:cNvSpPr/>
          <p:nvPr/>
        </p:nvSpPr>
        <p:spPr>
          <a:xfrm>
            <a:off x="1615258" y="1795450"/>
            <a:ext cx="1746261" cy="714379"/>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a:r>
              <a:rPr lang="fr-CH" sz="1764" b="1" dirty="0">
                <a:solidFill>
                  <a:srgbClr val="EEECE1">
                    <a:lumMod val="25000"/>
                  </a:srgbClr>
                </a:solidFill>
                <a:latin typeface="Calibri"/>
              </a:rPr>
              <a:t>Déclassement social</a:t>
            </a:r>
          </a:p>
        </p:txBody>
      </p:sp>
      <p:sp>
        <p:nvSpPr>
          <p:cNvPr id="12" name="Rectangle 11"/>
          <p:cNvSpPr/>
          <p:nvPr/>
        </p:nvSpPr>
        <p:spPr>
          <a:xfrm>
            <a:off x="3679021" y="1795450"/>
            <a:ext cx="1587510" cy="714379"/>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a:r>
              <a:rPr lang="fr-CH" sz="1764" b="1" dirty="0">
                <a:solidFill>
                  <a:srgbClr val="EEECE1">
                    <a:lumMod val="25000"/>
                  </a:srgbClr>
                </a:solidFill>
                <a:latin typeface="Calibri"/>
              </a:rPr>
              <a:t>Perte de repères</a:t>
            </a:r>
          </a:p>
        </p:txBody>
      </p:sp>
      <p:sp>
        <p:nvSpPr>
          <p:cNvPr id="13" name="Rectangle 12"/>
          <p:cNvSpPr/>
          <p:nvPr/>
        </p:nvSpPr>
        <p:spPr>
          <a:xfrm>
            <a:off x="6139661" y="1795450"/>
            <a:ext cx="1349383" cy="714379"/>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a:r>
              <a:rPr lang="fr-CH" sz="1764" b="1" dirty="0">
                <a:solidFill>
                  <a:srgbClr val="EEECE1">
                    <a:lumMod val="25000"/>
                  </a:srgbClr>
                </a:solidFill>
                <a:latin typeface="Calibri"/>
              </a:rPr>
              <a:t>Désillusion solitude</a:t>
            </a:r>
          </a:p>
        </p:txBody>
      </p:sp>
      <p:sp>
        <p:nvSpPr>
          <p:cNvPr id="14" name="Rectangle 13"/>
          <p:cNvSpPr/>
          <p:nvPr/>
        </p:nvSpPr>
        <p:spPr>
          <a:xfrm>
            <a:off x="8124048" y="1795450"/>
            <a:ext cx="1349383" cy="714379"/>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a:r>
              <a:rPr lang="fr-CH" sz="1764" b="1" dirty="0">
                <a:solidFill>
                  <a:srgbClr val="EEECE1">
                    <a:lumMod val="25000"/>
                  </a:srgbClr>
                </a:solidFill>
                <a:latin typeface="Calibri"/>
              </a:rPr>
              <a:t>Choc du retour</a:t>
            </a:r>
          </a:p>
        </p:txBody>
      </p:sp>
      <p:sp>
        <p:nvSpPr>
          <p:cNvPr id="15" name="Rectangle 14"/>
          <p:cNvSpPr/>
          <p:nvPr/>
        </p:nvSpPr>
        <p:spPr>
          <a:xfrm flipH="1">
            <a:off x="306123" y="604818"/>
            <a:ext cx="753507" cy="5794410"/>
          </a:xfrm>
          <a:prstGeom prst="rect">
            <a:avLst/>
          </a:prstGeom>
          <a:solidFill>
            <a:schemeClr val="bg1">
              <a:lumMod val="8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defTabSz="1007943"/>
            <a:r>
              <a:rPr lang="fr-CH" sz="1984" b="1" dirty="0">
                <a:solidFill>
                  <a:srgbClr val="EEECE1">
                    <a:lumMod val="25000"/>
                  </a:srgbClr>
                </a:solidFill>
                <a:latin typeface="Calibri"/>
              </a:rPr>
              <a:t>Epreuve transversale : Racisme</a:t>
            </a:r>
          </a:p>
        </p:txBody>
      </p:sp>
      <p:cxnSp>
        <p:nvCxnSpPr>
          <p:cNvPr id="17" name="Connecteur droit avec flèche 16"/>
          <p:cNvCxnSpPr/>
          <p:nvPr/>
        </p:nvCxnSpPr>
        <p:spPr>
          <a:xfrm>
            <a:off x="2409013" y="1398573"/>
            <a:ext cx="0" cy="39687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a:off x="4393400" y="1398573"/>
            <a:ext cx="0" cy="39687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1377132" y="2589205"/>
            <a:ext cx="7937549" cy="396877"/>
          </a:xfrm>
          <a:prstGeom prst="rect">
            <a:avLst/>
          </a:prstGeom>
          <a:solidFill>
            <a:schemeClr val="bg1">
              <a:lumMod val="75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a:r>
              <a:rPr lang="fr-CH" sz="1984" b="1" dirty="0">
                <a:solidFill>
                  <a:srgbClr val="EEECE1">
                    <a:lumMod val="25000"/>
                  </a:srgbClr>
                </a:solidFill>
                <a:latin typeface="Calibri"/>
              </a:rPr>
              <a:t>Formation théorique en soins infirmiers</a:t>
            </a:r>
          </a:p>
        </p:txBody>
      </p:sp>
      <p:cxnSp>
        <p:nvCxnSpPr>
          <p:cNvPr id="29" name="Connecteur droit avec flèche 28"/>
          <p:cNvCxnSpPr/>
          <p:nvPr/>
        </p:nvCxnSpPr>
        <p:spPr>
          <a:xfrm>
            <a:off x="6695289" y="1398573"/>
            <a:ext cx="0" cy="39687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a:off x="8759052" y="1398573"/>
            <a:ext cx="0" cy="39687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1615258" y="3382960"/>
            <a:ext cx="1349383" cy="1031881"/>
          </a:xfrm>
          <a:prstGeom prst="rect">
            <a:avLst/>
          </a:prstGeom>
          <a:solidFill>
            <a:schemeClr val="bg1">
              <a:lumMod val="75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a:r>
              <a:rPr lang="fr-CH" sz="1764" b="1" dirty="0">
                <a:solidFill>
                  <a:srgbClr val="EEECE1">
                    <a:lumMod val="25000"/>
                  </a:srgbClr>
                </a:solidFill>
                <a:latin typeface="Calibri"/>
              </a:rPr>
              <a:t>Rapport aux professeurs et aux pairs</a:t>
            </a:r>
          </a:p>
        </p:txBody>
      </p:sp>
      <p:sp>
        <p:nvSpPr>
          <p:cNvPr id="33" name="Rectangle 32"/>
          <p:cNvSpPr/>
          <p:nvPr/>
        </p:nvSpPr>
        <p:spPr>
          <a:xfrm>
            <a:off x="3044017" y="3382960"/>
            <a:ext cx="1349383" cy="793755"/>
          </a:xfrm>
          <a:prstGeom prst="rect">
            <a:avLst/>
          </a:prstGeom>
          <a:solidFill>
            <a:schemeClr val="bg1">
              <a:lumMod val="75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a:r>
              <a:rPr lang="fr-CH" sz="1764" b="1" dirty="0">
                <a:solidFill>
                  <a:srgbClr val="EEECE1">
                    <a:lumMod val="25000"/>
                  </a:srgbClr>
                </a:solidFill>
                <a:latin typeface="Calibri"/>
              </a:rPr>
              <a:t>Parcours du combattant</a:t>
            </a:r>
          </a:p>
        </p:txBody>
      </p:sp>
      <p:sp>
        <p:nvSpPr>
          <p:cNvPr id="34" name="Rectangle 33"/>
          <p:cNvSpPr/>
          <p:nvPr/>
        </p:nvSpPr>
        <p:spPr>
          <a:xfrm>
            <a:off x="4869653" y="3382960"/>
            <a:ext cx="1428759" cy="1190632"/>
          </a:xfrm>
          <a:prstGeom prst="rect">
            <a:avLst/>
          </a:prstGeom>
          <a:solidFill>
            <a:schemeClr val="bg1">
              <a:lumMod val="75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a:r>
              <a:rPr lang="fr-CH" sz="1764" b="1" dirty="0">
                <a:solidFill>
                  <a:srgbClr val="EEECE1">
                    <a:lumMod val="25000"/>
                  </a:srgbClr>
                </a:solidFill>
                <a:latin typeface="Calibri"/>
              </a:rPr>
              <a:t>Rapport aux  Savoirs: schèmes inadaptés</a:t>
            </a:r>
          </a:p>
        </p:txBody>
      </p:sp>
      <p:sp>
        <p:nvSpPr>
          <p:cNvPr id="35" name="Rectangle 34"/>
          <p:cNvSpPr/>
          <p:nvPr/>
        </p:nvSpPr>
        <p:spPr>
          <a:xfrm>
            <a:off x="6615914" y="3382960"/>
            <a:ext cx="1270008" cy="714379"/>
          </a:xfrm>
          <a:prstGeom prst="rect">
            <a:avLst/>
          </a:prstGeom>
          <a:solidFill>
            <a:schemeClr val="bg1">
              <a:lumMod val="75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a:r>
              <a:rPr lang="fr-CH" sz="1764" b="1" dirty="0">
                <a:solidFill>
                  <a:srgbClr val="EEECE1">
                    <a:lumMod val="25000"/>
                  </a:srgbClr>
                </a:solidFill>
                <a:latin typeface="Calibri"/>
              </a:rPr>
              <a:t>Pauvreté Dons</a:t>
            </a:r>
          </a:p>
        </p:txBody>
      </p:sp>
      <p:sp>
        <p:nvSpPr>
          <p:cNvPr id="36" name="Rectangle 35"/>
          <p:cNvSpPr/>
          <p:nvPr/>
        </p:nvSpPr>
        <p:spPr>
          <a:xfrm>
            <a:off x="8124048" y="3382960"/>
            <a:ext cx="1825636" cy="873130"/>
          </a:xfrm>
          <a:prstGeom prst="rect">
            <a:avLst/>
          </a:prstGeom>
          <a:solidFill>
            <a:schemeClr val="bg1">
              <a:lumMod val="75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a:r>
              <a:rPr lang="fr-CH" sz="1764" b="1" dirty="0">
                <a:solidFill>
                  <a:srgbClr val="EEECE1">
                    <a:lumMod val="25000"/>
                  </a:srgbClr>
                </a:solidFill>
                <a:latin typeface="Calibri"/>
              </a:rPr>
              <a:t>Echec-Réussite</a:t>
            </a:r>
          </a:p>
          <a:p>
            <a:pPr algn="ctr" defTabSz="1007943"/>
            <a:r>
              <a:rPr lang="fr-CH" sz="1764" b="1" dirty="0">
                <a:solidFill>
                  <a:srgbClr val="EEECE1">
                    <a:lumMod val="25000"/>
                  </a:srgbClr>
                </a:solidFill>
                <a:latin typeface="Calibri"/>
              </a:rPr>
              <a:t>Sanction sociale</a:t>
            </a:r>
          </a:p>
        </p:txBody>
      </p:sp>
      <p:cxnSp>
        <p:nvCxnSpPr>
          <p:cNvPr id="37" name="Connecteur droit avec flèche 36"/>
          <p:cNvCxnSpPr/>
          <p:nvPr/>
        </p:nvCxnSpPr>
        <p:spPr>
          <a:xfrm>
            <a:off x="5584032" y="1398573"/>
            <a:ext cx="0" cy="119063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Connecteur droit avec flèche 37"/>
          <p:cNvCxnSpPr/>
          <p:nvPr/>
        </p:nvCxnSpPr>
        <p:spPr>
          <a:xfrm>
            <a:off x="2250262" y="2986082"/>
            <a:ext cx="0" cy="39687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9" name="Connecteur droit avec flèche 38"/>
          <p:cNvCxnSpPr/>
          <p:nvPr/>
        </p:nvCxnSpPr>
        <p:spPr>
          <a:xfrm>
            <a:off x="3679021" y="2986082"/>
            <a:ext cx="0" cy="39687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Connecteur droit avec flèche 41"/>
          <p:cNvCxnSpPr/>
          <p:nvPr/>
        </p:nvCxnSpPr>
        <p:spPr>
          <a:xfrm>
            <a:off x="5584032" y="2986082"/>
            <a:ext cx="0" cy="39687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3" name="Connecteur droit avec flèche 42"/>
          <p:cNvCxnSpPr/>
          <p:nvPr/>
        </p:nvCxnSpPr>
        <p:spPr>
          <a:xfrm>
            <a:off x="7250918" y="2986082"/>
            <a:ext cx="0" cy="39687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Connecteur droit avec flèche 43"/>
          <p:cNvCxnSpPr/>
          <p:nvPr/>
        </p:nvCxnSpPr>
        <p:spPr>
          <a:xfrm>
            <a:off x="9235305" y="2986082"/>
            <a:ext cx="0" cy="39687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1297757" y="4811719"/>
            <a:ext cx="8096299" cy="396877"/>
          </a:xfrm>
          <a:prstGeom prst="rect">
            <a:avLst/>
          </a:prstGeom>
          <a:solidFill>
            <a:schemeClr val="bg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a:r>
              <a:rPr lang="fr-CH" sz="1984" b="1" dirty="0">
                <a:solidFill>
                  <a:srgbClr val="EEECE1">
                    <a:lumMod val="25000"/>
                  </a:srgbClr>
                </a:solidFill>
                <a:latin typeface="Calibri"/>
              </a:rPr>
              <a:t>Formation pratique: stage</a:t>
            </a:r>
          </a:p>
        </p:txBody>
      </p:sp>
      <p:cxnSp>
        <p:nvCxnSpPr>
          <p:cNvPr id="61" name="Connecteur droit avec flèche 60"/>
          <p:cNvCxnSpPr/>
          <p:nvPr/>
        </p:nvCxnSpPr>
        <p:spPr>
          <a:xfrm>
            <a:off x="1059630" y="1160446"/>
            <a:ext cx="635004"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1456507" y="5446722"/>
            <a:ext cx="1666885" cy="793755"/>
          </a:xfrm>
          <a:prstGeom prst="rect">
            <a:avLst/>
          </a:prstGeom>
          <a:solidFill>
            <a:schemeClr val="bg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a:r>
              <a:rPr lang="fr-CH" sz="1764" b="1" dirty="0">
                <a:solidFill>
                  <a:srgbClr val="EEECE1">
                    <a:lumMod val="25000"/>
                  </a:srgbClr>
                </a:solidFill>
                <a:latin typeface="Calibri"/>
              </a:rPr>
              <a:t>Rapport aux professionnels, aux patients</a:t>
            </a:r>
          </a:p>
        </p:txBody>
      </p:sp>
      <p:sp>
        <p:nvSpPr>
          <p:cNvPr id="77" name="Rectangle 76"/>
          <p:cNvSpPr/>
          <p:nvPr/>
        </p:nvSpPr>
        <p:spPr>
          <a:xfrm>
            <a:off x="3282143" y="5446722"/>
            <a:ext cx="1484210" cy="873130"/>
          </a:xfrm>
          <a:prstGeom prst="rect">
            <a:avLst/>
          </a:prstGeom>
          <a:solidFill>
            <a:schemeClr val="bg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a:r>
              <a:rPr lang="fr-CH" sz="1764" b="1" dirty="0">
                <a:solidFill>
                  <a:srgbClr val="EEECE1">
                    <a:lumMod val="25000"/>
                  </a:srgbClr>
                </a:solidFill>
                <a:latin typeface="Calibri"/>
              </a:rPr>
              <a:t>Soin de la toilette intimité</a:t>
            </a:r>
          </a:p>
        </p:txBody>
      </p:sp>
      <p:sp>
        <p:nvSpPr>
          <p:cNvPr id="78" name="Rectangle 77"/>
          <p:cNvSpPr/>
          <p:nvPr/>
        </p:nvSpPr>
        <p:spPr>
          <a:xfrm>
            <a:off x="7012791" y="5605473"/>
            <a:ext cx="1587510" cy="635004"/>
          </a:xfrm>
          <a:prstGeom prst="rect">
            <a:avLst/>
          </a:prstGeom>
          <a:solidFill>
            <a:schemeClr val="bg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a:r>
              <a:rPr lang="fr-CH" sz="1764" b="1" dirty="0">
                <a:solidFill>
                  <a:srgbClr val="EEECE1">
                    <a:lumMod val="25000"/>
                  </a:srgbClr>
                </a:solidFill>
                <a:latin typeface="Calibri"/>
              </a:rPr>
              <a:t>Rôle professionnel</a:t>
            </a:r>
          </a:p>
        </p:txBody>
      </p:sp>
      <p:sp>
        <p:nvSpPr>
          <p:cNvPr id="79" name="Rectangle 78"/>
          <p:cNvSpPr/>
          <p:nvPr/>
        </p:nvSpPr>
        <p:spPr>
          <a:xfrm>
            <a:off x="4949028" y="5367347"/>
            <a:ext cx="1905012" cy="952506"/>
          </a:xfrm>
          <a:prstGeom prst="rect">
            <a:avLst/>
          </a:prstGeom>
          <a:solidFill>
            <a:schemeClr val="bg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a:r>
              <a:rPr lang="fr-CH" sz="1764" b="1" dirty="0">
                <a:solidFill>
                  <a:srgbClr val="EEECE1">
                    <a:lumMod val="25000"/>
                  </a:srgbClr>
                </a:solidFill>
                <a:latin typeface="Calibri"/>
              </a:rPr>
              <a:t>Représentations de la PA, EMS, maladie, mort… </a:t>
            </a:r>
          </a:p>
        </p:txBody>
      </p:sp>
      <p:sp>
        <p:nvSpPr>
          <p:cNvPr id="80" name="Rectangle 79"/>
          <p:cNvSpPr/>
          <p:nvPr/>
        </p:nvSpPr>
        <p:spPr>
          <a:xfrm>
            <a:off x="8759052" y="5446722"/>
            <a:ext cx="1626637" cy="873130"/>
          </a:xfrm>
          <a:prstGeom prst="rect">
            <a:avLst/>
          </a:prstGeom>
          <a:solidFill>
            <a:schemeClr val="bg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a:r>
              <a:rPr lang="fr-CH" sz="1764" b="1" dirty="0">
                <a:solidFill>
                  <a:srgbClr val="EEECE1">
                    <a:lumMod val="25000"/>
                  </a:srgbClr>
                </a:solidFill>
                <a:latin typeface="Calibri"/>
              </a:rPr>
              <a:t>Echec-Réussite</a:t>
            </a:r>
          </a:p>
          <a:p>
            <a:pPr algn="ctr" defTabSz="1007943"/>
            <a:r>
              <a:rPr lang="fr-CH" sz="1764" b="1" dirty="0">
                <a:solidFill>
                  <a:srgbClr val="EEECE1">
                    <a:lumMod val="25000"/>
                  </a:srgbClr>
                </a:solidFill>
                <a:latin typeface="Calibri"/>
              </a:rPr>
              <a:t>Sanction sociale</a:t>
            </a:r>
          </a:p>
        </p:txBody>
      </p:sp>
      <p:cxnSp>
        <p:nvCxnSpPr>
          <p:cNvPr id="82" name="Connecteur droit avec flèche 81"/>
          <p:cNvCxnSpPr/>
          <p:nvPr/>
        </p:nvCxnSpPr>
        <p:spPr>
          <a:xfrm>
            <a:off x="5584032" y="4573592"/>
            <a:ext cx="0" cy="23812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4" name="Connecteur droit avec flèche 83"/>
          <p:cNvCxnSpPr>
            <a:endCxn id="75" idx="0"/>
          </p:cNvCxnSpPr>
          <p:nvPr/>
        </p:nvCxnSpPr>
        <p:spPr>
          <a:xfrm>
            <a:off x="2250262" y="5208596"/>
            <a:ext cx="39688" cy="23812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7" name="Connecteur droit avec flèche 86"/>
          <p:cNvCxnSpPr/>
          <p:nvPr/>
        </p:nvCxnSpPr>
        <p:spPr>
          <a:xfrm>
            <a:off x="3996523" y="5208596"/>
            <a:ext cx="0" cy="23812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3" name="Connecteur droit avec flèche 92"/>
          <p:cNvCxnSpPr/>
          <p:nvPr/>
        </p:nvCxnSpPr>
        <p:spPr>
          <a:xfrm>
            <a:off x="5584032" y="5208596"/>
            <a:ext cx="0" cy="15875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5" name="Connecteur droit avec flèche 94"/>
          <p:cNvCxnSpPr/>
          <p:nvPr/>
        </p:nvCxnSpPr>
        <p:spPr>
          <a:xfrm>
            <a:off x="7647795" y="5208596"/>
            <a:ext cx="0" cy="39687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7" name="Connecteur droit avec flèche 96"/>
          <p:cNvCxnSpPr/>
          <p:nvPr/>
        </p:nvCxnSpPr>
        <p:spPr>
          <a:xfrm>
            <a:off x="9155929" y="5208596"/>
            <a:ext cx="0" cy="23812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a:endCxn id="21" idx="1"/>
          </p:cNvCxnSpPr>
          <p:nvPr/>
        </p:nvCxnSpPr>
        <p:spPr>
          <a:xfrm>
            <a:off x="1059630" y="2747956"/>
            <a:ext cx="317502" cy="396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3" name="Connecteur droit avec flèche 52"/>
          <p:cNvCxnSpPr>
            <a:endCxn id="51" idx="1"/>
          </p:cNvCxnSpPr>
          <p:nvPr/>
        </p:nvCxnSpPr>
        <p:spPr>
          <a:xfrm flipV="1">
            <a:off x="1059630" y="5010157"/>
            <a:ext cx="238126" cy="396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7201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031FBBD6-BFE7-1A48-A92A-6F72FDB861CD}"/>
              </a:ext>
            </a:extLst>
          </p:cNvPr>
          <p:cNvSpPr>
            <a:spLocks noGrp="1"/>
          </p:cNvSpPr>
          <p:nvPr>
            <p:ph type="body" sz="quarter" idx="10"/>
          </p:nvPr>
        </p:nvSpPr>
        <p:spPr/>
        <p:txBody>
          <a:bodyPr/>
          <a:lstStyle/>
          <a:p>
            <a:pPr algn="ctr"/>
            <a:r>
              <a:rPr lang="fr-CH" sz="2800" dirty="0">
                <a:solidFill>
                  <a:schemeClr val="accent6">
                    <a:lumMod val="50000"/>
                  </a:schemeClr>
                </a:solidFill>
              </a:rPr>
              <a:t>Les effets du récit</a:t>
            </a:r>
          </a:p>
        </p:txBody>
      </p:sp>
      <p:sp>
        <p:nvSpPr>
          <p:cNvPr id="3" name="Espace réservé du texte 2">
            <a:extLst>
              <a:ext uri="{FF2B5EF4-FFF2-40B4-BE49-F238E27FC236}">
                <a16:creationId xmlns:a16="http://schemas.microsoft.com/office/drawing/2014/main" id="{6560E56A-0959-FD11-B4BF-260844165F15}"/>
              </a:ext>
            </a:extLst>
          </p:cNvPr>
          <p:cNvSpPr>
            <a:spLocks noGrp="1"/>
          </p:cNvSpPr>
          <p:nvPr>
            <p:ph type="body" sz="quarter" idx="11"/>
          </p:nvPr>
        </p:nvSpPr>
        <p:spPr/>
        <p:txBody>
          <a:bodyPr/>
          <a:lstStyle/>
          <a:p>
            <a:pPr marL="342900" indent="-342900">
              <a:buFont typeface="Arial" panose="020B0604020202020204" pitchFamily="34" charset="0"/>
              <a:buChar char="•"/>
            </a:pPr>
            <a:r>
              <a:rPr lang="fr-CH" b="1" dirty="0"/>
              <a:t>Peur des étudiants par rapport à ce qu’ils disent (rejet, renvoi au pays, non renouvellement des permis, dire des autres étudiants autochtone ou de même origine, </a:t>
            </a:r>
            <a:r>
              <a:rPr lang="fr-CH" b="1" dirty="0" err="1"/>
              <a:t>etc</a:t>
            </a:r>
            <a:r>
              <a:rPr lang="fr-CH" b="1" dirty="0"/>
              <a:t>).</a:t>
            </a:r>
          </a:p>
          <a:p>
            <a:pPr marL="342900" indent="-342900">
              <a:buFont typeface="Arial" panose="020B0604020202020204" pitchFamily="34" charset="0"/>
              <a:buChar char="•"/>
            </a:pPr>
            <a:endParaRPr lang="fr-CH" b="1" dirty="0"/>
          </a:p>
          <a:p>
            <a:pPr marL="342900" indent="-342900">
              <a:buFont typeface="Arial" panose="020B0604020202020204" pitchFamily="34" charset="0"/>
              <a:buChar char="•"/>
            </a:pPr>
            <a:r>
              <a:rPr lang="fr-CH" b="1" dirty="0"/>
              <a:t>Peur par rapport à leur famille, les autorités de leur pays, de leur retour ou non possible dans leur pays</a:t>
            </a:r>
          </a:p>
          <a:p>
            <a:pPr marL="342900" indent="-342900">
              <a:buFont typeface="Arial" panose="020B0604020202020204" pitchFamily="34" charset="0"/>
              <a:buChar char="•"/>
            </a:pPr>
            <a:endParaRPr lang="fr-CH" b="1" dirty="0"/>
          </a:p>
          <a:p>
            <a:pPr marL="342900" indent="-342900">
              <a:buFont typeface="Arial" panose="020B0604020202020204" pitchFamily="34" charset="0"/>
              <a:buChar char="•"/>
            </a:pPr>
            <a:r>
              <a:rPr lang="fr-CH" b="1" dirty="0"/>
              <a:t>Retour sur le vécu douloureux parfois enfui</a:t>
            </a:r>
          </a:p>
          <a:p>
            <a:pPr marL="342900" indent="-342900">
              <a:buFont typeface="Arial" panose="020B0604020202020204" pitchFamily="34" charset="0"/>
              <a:buChar char="•"/>
            </a:pPr>
            <a:endParaRPr lang="fr-CH" b="1" dirty="0"/>
          </a:p>
          <a:p>
            <a:pPr marL="342900" indent="-342900">
              <a:buFont typeface="Arial" panose="020B0604020202020204" pitchFamily="34" charset="0"/>
              <a:buChar char="•"/>
            </a:pPr>
            <a:r>
              <a:rPr lang="fr-CH" b="1" dirty="0"/>
              <a:t>Conscientiser son expérience vécue et réfléchie, la relire oui mais qu’est-ce que j’en fais?</a:t>
            </a:r>
          </a:p>
          <a:p>
            <a:pPr marL="342900" indent="-342900">
              <a:buFont typeface="Arial" panose="020B0604020202020204" pitchFamily="34" charset="0"/>
              <a:buChar char="•"/>
            </a:pPr>
            <a:endParaRPr lang="fr-CH" dirty="0"/>
          </a:p>
          <a:p>
            <a:pPr marL="342900" indent="-342900">
              <a:buFont typeface="Arial" panose="020B0604020202020204" pitchFamily="34" charset="0"/>
              <a:buChar char="•"/>
            </a:pPr>
            <a:endParaRPr lang="fr-CH" dirty="0"/>
          </a:p>
          <a:p>
            <a:pPr marL="342900" indent="-342900">
              <a:buFont typeface="Arial" panose="020B0604020202020204" pitchFamily="34" charset="0"/>
              <a:buChar char="•"/>
            </a:pPr>
            <a:endParaRPr lang="fr-CH" dirty="0"/>
          </a:p>
        </p:txBody>
      </p:sp>
    </p:spTree>
    <p:extLst>
      <p:ext uri="{BB962C8B-B14F-4D97-AF65-F5344CB8AC3E}">
        <p14:creationId xmlns:p14="http://schemas.microsoft.com/office/powerpoint/2010/main" val="3198396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767546AE-72BE-3C35-65DA-2C4A27766A77}"/>
              </a:ext>
            </a:extLst>
          </p:cNvPr>
          <p:cNvSpPr>
            <a:spLocks noGrp="1"/>
          </p:cNvSpPr>
          <p:nvPr>
            <p:ph type="body" sz="quarter" idx="10"/>
          </p:nvPr>
        </p:nvSpPr>
        <p:spPr>
          <a:xfrm>
            <a:off x="161330" y="1043534"/>
            <a:ext cx="10297144" cy="6408712"/>
          </a:xfrm>
        </p:spPr>
        <p:txBody>
          <a:bodyPr/>
          <a:lstStyle/>
          <a:p>
            <a:pPr marL="342900" indent="-342900">
              <a:buFont typeface="Arial" panose="020B0604020202020204" pitchFamily="34" charset="0"/>
              <a:buChar char="•"/>
            </a:pPr>
            <a:r>
              <a:rPr lang="fr-CH" dirty="0">
                <a:solidFill>
                  <a:schemeClr val="accent6">
                    <a:lumMod val="50000"/>
                  </a:schemeClr>
                </a:solidFill>
              </a:rPr>
              <a:t>C’est quand on a pu se dire à soi-même ce qu’on a vécu que l’expérience est réellement intériorisée, alors elle est formatrice</a:t>
            </a:r>
          </a:p>
          <a:p>
            <a:pPr marL="342900" indent="-342900">
              <a:buFont typeface="Arial" panose="020B0604020202020204" pitchFamily="34" charset="0"/>
              <a:buChar char="•"/>
            </a:pPr>
            <a:endParaRPr lang="fr-CH" dirty="0">
              <a:solidFill>
                <a:schemeClr val="accent6">
                  <a:lumMod val="50000"/>
                </a:schemeClr>
              </a:solidFill>
            </a:endParaRPr>
          </a:p>
          <a:p>
            <a:pPr marL="342900" indent="-342900">
              <a:buFont typeface="Arial" panose="020B0604020202020204" pitchFamily="34" charset="0"/>
              <a:buChar char="•"/>
            </a:pPr>
            <a:r>
              <a:rPr lang="fr-CH" dirty="0">
                <a:solidFill>
                  <a:schemeClr val="accent6">
                    <a:lumMod val="50000"/>
                  </a:schemeClr>
                </a:solidFill>
              </a:rPr>
              <a:t>On est renvoyé à la construction réflexive de sa propre existence, à sa biographie</a:t>
            </a:r>
          </a:p>
          <a:p>
            <a:pPr marL="342900" indent="-342900">
              <a:buFont typeface="Arial" panose="020B0604020202020204" pitchFamily="34" charset="0"/>
              <a:buChar char="•"/>
            </a:pPr>
            <a:endParaRPr lang="fr-CH" dirty="0">
              <a:solidFill>
                <a:schemeClr val="accent6">
                  <a:lumMod val="50000"/>
                </a:schemeClr>
              </a:solidFill>
            </a:endParaRPr>
          </a:p>
          <a:p>
            <a:pPr marL="342900" indent="-342900">
              <a:buFont typeface="Arial" panose="020B0604020202020204" pitchFamily="34" charset="0"/>
              <a:buChar char="•"/>
            </a:pPr>
            <a:r>
              <a:rPr lang="fr-CH" dirty="0">
                <a:solidFill>
                  <a:schemeClr val="accent6">
                    <a:lumMod val="50000"/>
                  </a:schemeClr>
                </a:solidFill>
              </a:rPr>
              <a:t> La relecture de sa propre histoire est un travail de mémoire qui induit le re-souvenir qui renvoie lui à la réflexion et met ainsi à distance: cela permet de revenir sur ce qui a été vécu et de l’incorporer à son histoire</a:t>
            </a:r>
          </a:p>
          <a:p>
            <a:pPr marL="342900" indent="-342900">
              <a:buFont typeface="Arial" panose="020B0604020202020204" pitchFamily="34" charset="0"/>
              <a:buChar char="•"/>
            </a:pPr>
            <a:endParaRPr lang="fr-CH" dirty="0">
              <a:solidFill>
                <a:schemeClr val="accent6">
                  <a:lumMod val="50000"/>
                </a:schemeClr>
              </a:solidFill>
            </a:endParaRPr>
          </a:p>
          <a:p>
            <a:pPr marL="342900" indent="-342900">
              <a:buFont typeface="Arial" panose="020B0604020202020204" pitchFamily="34" charset="0"/>
              <a:buChar char="•"/>
            </a:pPr>
            <a:r>
              <a:rPr lang="fr-CH" dirty="0">
                <a:solidFill>
                  <a:schemeClr val="accent6">
                    <a:lumMod val="50000"/>
                  </a:schemeClr>
                </a:solidFill>
              </a:rPr>
              <a:t>Le souvenir est une recréation de soi-même par la réactualisation des événements dans lesquels le sujet était présent</a:t>
            </a:r>
          </a:p>
          <a:p>
            <a:endParaRPr lang="fr-CH" dirty="0"/>
          </a:p>
        </p:txBody>
      </p:sp>
    </p:spTree>
    <p:extLst>
      <p:ext uri="{BB962C8B-B14F-4D97-AF65-F5344CB8AC3E}">
        <p14:creationId xmlns:p14="http://schemas.microsoft.com/office/powerpoint/2010/main" val="1027428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3153A68-92CB-E39F-E499-A8CDDD0B38F1}"/>
              </a:ext>
            </a:extLst>
          </p:cNvPr>
          <p:cNvSpPr>
            <a:spLocks noGrp="1"/>
          </p:cNvSpPr>
          <p:nvPr>
            <p:ph type="body" sz="quarter" idx="10"/>
          </p:nvPr>
        </p:nvSpPr>
        <p:spPr>
          <a:xfrm flipV="1">
            <a:off x="586084" y="-180603"/>
            <a:ext cx="9008063" cy="936104"/>
          </a:xfrm>
        </p:spPr>
        <p:txBody>
          <a:bodyPr/>
          <a:lstStyle/>
          <a:p>
            <a:endParaRPr lang="fr-CH" dirty="0"/>
          </a:p>
        </p:txBody>
      </p:sp>
      <p:sp>
        <p:nvSpPr>
          <p:cNvPr id="3" name="Espace réservé du texte 2">
            <a:extLst>
              <a:ext uri="{FF2B5EF4-FFF2-40B4-BE49-F238E27FC236}">
                <a16:creationId xmlns:a16="http://schemas.microsoft.com/office/drawing/2014/main" id="{415D4F94-D1D4-B363-B463-FF5DC9675475}"/>
              </a:ext>
            </a:extLst>
          </p:cNvPr>
          <p:cNvSpPr>
            <a:spLocks noGrp="1"/>
          </p:cNvSpPr>
          <p:nvPr>
            <p:ph type="body" sz="quarter" idx="11"/>
          </p:nvPr>
        </p:nvSpPr>
        <p:spPr>
          <a:xfrm>
            <a:off x="586315" y="1285541"/>
            <a:ext cx="9008063" cy="5734656"/>
          </a:xfrm>
        </p:spPr>
        <p:txBody>
          <a:bodyPr/>
          <a:lstStyle/>
          <a:p>
            <a:pPr marL="342900" indent="-342900">
              <a:buFont typeface="Arial" panose="020B0604020202020204" pitchFamily="34" charset="0"/>
              <a:buChar char="•"/>
            </a:pPr>
            <a:r>
              <a:rPr lang="fr-CH" b="1" dirty="0"/>
              <a:t>Entrer dans un travail de souvenir c’est retenir ce qui nous a façonné, faire émerger la continuité de sa vie</a:t>
            </a:r>
          </a:p>
          <a:p>
            <a:pPr marL="342900" indent="-342900">
              <a:buFont typeface="Arial" panose="020B0604020202020204" pitchFamily="34" charset="0"/>
              <a:buChar char="•"/>
            </a:pPr>
            <a:endParaRPr lang="fr-CH" dirty="0"/>
          </a:p>
          <a:p>
            <a:pPr marL="342900" indent="-342900">
              <a:buFont typeface="Arial" panose="020B0604020202020204" pitchFamily="34" charset="0"/>
              <a:buChar char="•"/>
            </a:pPr>
            <a:r>
              <a:rPr lang="fr-CH" b="1" dirty="0"/>
              <a:t>La relecture de sa vie ne consiste pas seulement à activer la mémoire mais elle suppose un travail sur soi rendant possible la construction de l’unité de sa propre vie</a:t>
            </a:r>
          </a:p>
          <a:p>
            <a:pPr marL="342900" indent="-342900">
              <a:buFont typeface="Arial" panose="020B0604020202020204" pitchFamily="34" charset="0"/>
              <a:buChar char="•"/>
            </a:pPr>
            <a:endParaRPr lang="fr-CH" b="1" dirty="0"/>
          </a:p>
          <a:p>
            <a:pPr marL="342900" indent="-342900">
              <a:buFont typeface="Arial" panose="020B0604020202020204" pitchFamily="34" charset="0"/>
              <a:buChar char="•"/>
            </a:pPr>
            <a:r>
              <a:rPr lang="fr-CH" b="1" dirty="0"/>
              <a:t>C’est un approfondissement de la connaissance de soi, des influences qui se sont exercées sur nous, les événements qui nous ont marqués, les décisions que nous avons prises, celles que nous n’avons pas prises, l’émergence des souvenirs oubliés…</a:t>
            </a:r>
          </a:p>
        </p:txBody>
      </p:sp>
    </p:spTree>
    <p:extLst>
      <p:ext uri="{BB962C8B-B14F-4D97-AF65-F5344CB8AC3E}">
        <p14:creationId xmlns:p14="http://schemas.microsoft.com/office/powerpoint/2010/main" val="2040876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AD3B83C1-D7DC-0829-93B4-7FBCBA6F9361}"/>
              </a:ext>
            </a:extLst>
          </p:cNvPr>
          <p:cNvSpPr>
            <a:spLocks noGrp="1"/>
          </p:cNvSpPr>
          <p:nvPr>
            <p:ph type="body" sz="quarter" idx="10"/>
          </p:nvPr>
        </p:nvSpPr>
        <p:spPr>
          <a:xfrm>
            <a:off x="630882" y="1239822"/>
            <a:ext cx="9008063" cy="5348327"/>
          </a:xfrm>
        </p:spPr>
        <p:txBody>
          <a:bodyPr/>
          <a:lstStyle/>
          <a:p>
            <a:pPr marL="457200" indent="-457200">
              <a:buFont typeface="Arial" panose="020B0604020202020204" pitchFamily="34" charset="0"/>
              <a:buChar char="•"/>
            </a:pPr>
            <a:r>
              <a:rPr lang="fr-CH" sz="2400" dirty="0">
                <a:solidFill>
                  <a:schemeClr val="accent6">
                    <a:lumMod val="50000"/>
                  </a:schemeClr>
                </a:solidFill>
              </a:rPr>
              <a:t>Ce travail n’est jamais exhaustif, on oublie des parties de son histoire, d’autres parties, nous les avons enfouies, une partie nous échappe car l’inconscient nous barre l’accès à certains éléments</a:t>
            </a:r>
          </a:p>
          <a:p>
            <a:pPr marL="457200" indent="-457200">
              <a:buFont typeface="Arial" panose="020B0604020202020204" pitchFamily="34" charset="0"/>
              <a:buChar char="•"/>
            </a:pPr>
            <a:endParaRPr lang="fr-CH" sz="2400" dirty="0">
              <a:solidFill>
                <a:schemeClr val="accent6">
                  <a:lumMod val="50000"/>
                </a:schemeClr>
              </a:solidFill>
            </a:endParaRPr>
          </a:p>
          <a:p>
            <a:pPr marL="457200" indent="-457200">
              <a:buFont typeface="Arial" panose="020B0604020202020204" pitchFamily="34" charset="0"/>
              <a:buChar char="•"/>
            </a:pPr>
            <a:r>
              <a:rPr lang="fr-CH" sz="2400" dirty="0">
                <a:solidFill>
                  <a:schemeClr val="accent6">
                    <a:lumMod val="50000"/>
                  </a:schemeClr>
                </a:solidFill>
              </a:rPr>
              <a:t>Ce que nous faisons émerger de notre histoire dans le travail de relecture de sa vie correspond à ce que nous sommes capables de supporter</a:t>
            </a:r>
          </a:p>
          <a:p>
            <a:pPr marL="457200" indent="-457200">
              <a:buFont typeface="Arial" panose="020B0604020202020204" pitchFamily="34" charset="0"/>
              <a:buChar char="•"/>
            </a:pPr>
            <a:endParaRPr lang="fr-CH" sz="2400" dirty="0">
              <a:solidFill>
                <a:schemeClr val="accent6">
                  <a:lumMod val="50000"/>
                </a:schemeClr>
              </a:solidFill>
            </a:endParaRPr>
          </a:p>
          <a:p>
            <a:pPr marL="457200" indent="-457200">
              <a:buFont typeface="Arial" panose="020B0604020202020204" pitchFamily="34" charset="0"/>
              <a:buChar char="•"/>
            </a:pPr>
            <a:r>
              <a:rPr lang="fr-CH" sz="2400" dirty="0">
                <a:solidFill>
                  <a:schemeClr val="accent6">
                    <a:lumMod val="50000"/>
                  </a:schemeClr>
                </a:solidFill>
              </a:rPr>
              <a:t>C’est un processus d’accouchement de soi</a:t>
            </a:r>
          </a:p>
          <a:p>
            <a:pPr marL="457200" indent="-457200">
              <a:buFont typeface="Arial" panose="020B0604020202020204" pitchFamily="34" charset="0"/>
              <a:buChar char="•"/>
            </a:pPr>
            <a:endParaRPr lang="fr-CH" sz="2400" dirty="0">
              <a:solidFill>
                <a:schemeClr val="accent6">
                  <a:lumMod val="50000"/>
                </a:schemeClr>
              </a:solidFill>
            </a:endParaRPr>
          </a:p>
          <a:p>
            <a:pPr marL="457200" indent="-457200">
              <a:buFont typeface="Arial" panose="020B0604020202020204" pitchFamily="34" charset="0"/>
              <a:buChar char="•"/>
            </a:pPr>
            <a:r>
              <a:rPr lang="fr-CH" sz="2400" dirty="0">
                <a:solidFill>
                  <a:schemeClr val="accent6">
                    <a:lumMod val="50000"/>
                  </a:schemeClr>
                </a:solidFill>
              </a:rPr>
              <a:t>C’est une découverte de ce qui est hérité, de ce qui nous est propre, de la singularité de notre parcours</a:t>
            </a:r>
          </a:p>
        </p:txBody>
      </p:sp>
    </p:spTree>
    <p:extLst>
      <p:ext uri="{BB962C8B-B14F-4D97-AF65-F5344CB8AC3E}">
        <p14:creationId xmlns:p14="http://schemas.microsoft.com/office/powerpoint/2010/main" val="3814146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E042B02E-74F0-8C5F-DA88-76D7F38EE1E1}"/>
              </a:ext>
            </a:extLst>
          </p:cNvPr>
          <p:cNvSpPr>
            <a:spLocks noGrp="1"/>
          </p:cNvSpPr>
          <p:nvPr>
            <p:ph type="body" sz="quarter" idx="10"/>
          </p:nvPr>
        </p:nvSpPr>
        <p:spPr>
          <a:xfrm>
            <a:off x="586084" y="827508"/>
            <a:ext cx="9008063" cy="1368153"/>
          </a:xfrm>
        </p:spPr>
        <p:txBody>
          <a:bodyPr/>
          <a:lstStyle/>
          <a:p>
            <a:pPr algn="ctr"/>
            <a:endParaRPr lang="fr-CH" sz="2800"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fr-CH" sz="2800"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Particularités de ces récits de vie à des fins scientifiques dans 3 écoles : différences avec un recueil de récit de vie institutionnel?</a:t>
            </a:r>
            <a:endParaRPr lang="fr-CH" sz="28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fr-CH" dirty="0"/>
          </a:p>
        </p:txBody>
      </p:sp>
      <p:sp>
        <p:nvSpPr>
          <p:cNvPr id="3" name="Espace réservé du texte 2">
            <a:extLst>
              <a:ext uri="{FF2B5EF4-FFF2-40B4-BE49-F238E27FC236}">
                <a16:creationId xmlns:a16="http://schemas.microsoft.com/office/drawing/2014/main" id="{0D31CFC9-F2F6-1115-E54A-3EDA8E72B7FC}"/>
              </a:ext>
            </a:extLst>
          </p:cNvPr>
          <p:cNvSpPr>
            <a:spLocks noGrp="1"/>
          </p:cNvSpPr>
          <p:nvPr>
            <p:ph type="body" sz="quarter" idx="11"/>
          </p:nvPr>
        </p:nvSpPr>
        <p:spPr>
          <a:xfrm>
            <a:off x="586315" y="2339677"/>
            <a:ext cx="9008063" cy="5040560"/>
          </a:xfrm>
        </p:spPr>
        <p:txBody>
          <a:bodyPr/>
          <a:lstStyle/>
          <a:p>
            <a:pPr marL="342900" indent="-342900" algn="just">
              <a:buFont typeface="Wingdings" panose="05000000000000000000" pitchFamily="2" charset="2"/>
              <a:buChar char="Ø"/>
            </a:pPr>
            <a:r>
              <a:rPr lang="fr-CH" sz="2000" b="1" dirty="0">
                <a:solidFill>
                  <a:schemeClr val="accent6">
                    <a:lumMod val="50000"/>
                  </a:schemeClr>
                </a:solidFill>
              </a:rPr>
              <a:t>La recherche à partir d’histoire de vie</a:t>
            </a:r>
            <a:r>
              <a:rPr lang="fr-CH" sz="2000" dirty="0">
                <a:solidFill>
                  <a:schemeClr val="accent6">
                    <a:lumMod val="50000"/>
                  </a:schemeClr>
                </a:solidFill>
              </a:rPr>
              <a:t>, de récits comporte les mêmes critères académiques d’évaluation scientifique que les autres recherches</a:t>
            </a:r>
          </a:p>
          <a:p>
            <a:pPr marL="342900" indent="-342900" algn="just">
              <a:buFont typeface="Wingdings" panose="05000000000000000000" pitchFamily="2" charset="2"/>
              <a:buChar char="Ø"/>
            </a:pPr>
            <a:r>
              <a:rPr lang="fr-CH" sz="2000" dirty="0">
                <a:solidFill>
                  <a:schemeClr val="accent6">
                    <a:lumMod val="50000"/>
                  </a:schemeClr>
                </a:solidFill>
              </a:rPr>
              <a:t>Elle doit respecter les  critères éthiques </a:t>
            </a:r>
          </a:p>
          <a:p>
            <a:pPr marL="342900" indent="-342900" algn="just">
              <a:buFont typeface="Wingdings" panose="05000000000000000000" pitchFamily="2" charset="2"/>
              <a:buChar char="Ø"/>
            </a:pPr>
            <a:r>
              <a:rPr lang="fr-CH" sz="2000" dirty="0">
                <a:solidFill>
                  <a:schemeClr val="accent6">
                    <a:lumMod val="50000"/>
                  </a:schemeClr>
                </a:solidFill>
              </a:rPr>
              <a:t>Elle doit avoir obtenu l’aval de la commission éthique s’il s’agit de patients ou de personnes vulnérables</a:t>
            </a:r>
          </a:p>
          <a:p>
            <a:pPr marL="342900" indent="-342900" algn="just">
              <a:buFont typeface="Wingdings" panose="05000000000000000000" pitchFamily="2" charset="2"/>
              <a:buChar char="Ø"/>
            </a:pPr>
            <a:r>
              <a:rPr lang="fr-CH" sz="2000" dirty="0">
                <a:solidFill>
                  <a:schemeClr val="accent6">
                    <a:lumMod val="50000"/>
                  </a:schemeClr>
                </a:solidFill>
              </a:rPr>
              <a:t>Obtenir l’aval des directions institutionnelles</a:t>
            </a:r>
          </a:p>
          <a:p>
            <a:pPr marL="342900" indent="-342900" algn="just">
              <a:buFont typeface="Wingdings" panose="05000000000000000000" pitchFamily="2" charset="2"/>
              <a:buChar char="Ø"/>
            </a:pPr>
            <a:r>
              <a:rPr lang="fr-CH" sz="2000" dirty="0">
                <a:solidFill>
                  <a:schemeClr val="accent6">
                    <a:lumMod val="50000"/>
                  </a:schemeClr>
                </a:solidFill>
              </a:rPr>
              <a:t>Avoir obtenu un Fonds de rechercher pour financer cette dernière</a:t>
            </a:r>
          </a:p>
          <a:p>
            <a:pPr marL="342900" indent="-342900" algn="just">
              <a:buFont typeface="Wingdings" panose="05000000000000000000" pitchFamily="2" charset="2"/>
              <a:buChar char="Ø"/>
            </a:pPr>
            <a:endParaRPr lang="fr-CH" sz="2000" dirty="0">
              <a:solidFill>
                <a:schemeClr val="accent6">
                  <a:lumMod val="50000"/>
                </a:schemeClr>
              </a:solidFill>
            </a:endParaRPr>
          </a:p>
          <a:p>
            <a:pPr marL="342900" indent="-342900" algn="just">
              <a:buFont typeface="Wingdings" panose="05000000000000000000" pitchFamily="2" charset="2"/>
              <a:buChar char="Ø"/>
            </a:pPr>
            <a:r>
              <a:rPr lang="fr-CH" sz="2000" b="1" dirty="0">
                <a:solidFill>
                  <a:schemeClr val="accent6">
                    <a:lumMod val="50000"/>
                  </a:schemeClr>
                </a:solidFill>
              </a:rPr>
              <a:t>Le chercheur utilisant les récits de vie dans ses recherche </a:t>
            </a:r>
            <a:r>
              <a:rPr lang="fr-CH" sz="2000" dirty="0">
                <a:solidFill>
                  <a:schemeClr val="accent6">
                    <a:lumMod val="50000"/>
                  </a:schemeClr>
                </a:solidFill>
              </a:rPr>
              <a:t>doit formuler une question de recherche sérieuse, des hypothèses de recherche valides pour les évaluateurs scientifiques du projet</a:t>
            </a:r>
          </a:p>
          <a:p>
            <a:pPr marL="342900" indent="-342900" algn="just">
              <a:buFont typeface="Wingdings" panose="05000000000000000000" pitchFamily="2" charset="2"/>
              <a:buChar char="Ø"/>
            </a:pPr>
            <a:r>
              <a:rPr lang="fr-CH" sz="2000" dirty="0">
                <a:solidFill>
                  <a:schemeClr val="accent6">
                    <a:lumMod val="50000"/>
                  </a:schemeClr>
                </a:solidFill>
              </a:rPr>
              <a:t>Il doit assurer une possibilité d’accueil à la personne qui fait son récit en cas de crise, d’émotions trop fortes induites par le processus de recherche.</a:t>
            </a:r>
          </a:p>
          <a:p>
            <a:pPr marL="342900" indent="-342900" algn="just">
              <a:buFont typeface="Wingdings" panose="05000000000000000000" pitchFamily="2" charset="2"/>
              <a:buChar char="Ø"/>
            </a:pPr>
            <a:endParaRPr lang="fr-CH" sz="2000" dirty="0">
              <a:solidFill>
                <a:schemeClr val="accent6">
                  <a:lumMod val="50000"/>
                </a:schemeClr>
              </a:solidFill>
            </a:endParaRPr>
          </a:p>
          <a:p>
            <a:pPr marL="342900" indent="-342900" algn="just">
              <a:buFont typeface="Wingdings" panose="05000000000000000000" pitchFamily="2" charset="2"/>
              <a:buChar char="Ø"/>
            </a:pPr>
            <a:endParaRPr lang="fr-CH" sz="2400" b="1" dirty="0"/>
          </a:p>
          <a:p>
            <a:endParaRPr lang="fr-CH" dirty="0"/>
          </a:p>
        </p:txBody>
      </p:sp>
    </p:spTree>
    <p:extLst>
      <p:ext uri="{BB962C8B-B14F-4D97-AF65-F5344CB8AC3E}">
        <p14:creationId xmlns:p14="http://schemas.microsoft.com/office/powerpoint/2010/main" val="593253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1BA7A47E-CD45-9486-BB05-21276A10F929}"/>
              </a:ext>
            </a:extLst>
          </p:cNvPr>
          <p:cNvSpPr>
            <a:spLocks noGrp="1"/>
          </p:cNvSpPr>
          <p:nvPr>
            <p:ph type="body" sz="quarter" idx="10"/>
          </p:nvPr>
        </p:nvSpPr>
        <p:spPr/>
        <p:txBody>
          <a:bodyPr/>
          <a:lstStyle/>
          <a:p>
            <a:r>
              <a:rPr lang="fr-CH" dirty="0"/>
              <a:t>Suite</a:t>
            </a:r>
          </a:p>
        </p:txBody>
      </p:sp>
      <p:sp>
        <p:nvSpPr>
          <p:cNvPr id="5" name="ZoneTexte 4">
            <a:extLst>
              <a:ext uri="{FF2B5EF4-FFF2-40B4-BE49-F238E27FC236}">
                <a16:creationId xmlns:a16="http://schemas.microsoft.com/office/drawing/2014/main" id="{EEF54C67-D3D5-9FD9-F731-4BD1D3C7B60E}"/>
              </a:ext>
            </a:extLst>
          </p:cNvPr>
          <p:cNvSpPr txBox="1"/>
          <p:nvPr/>
        </p:nvSpPr>
        <p:spPr>
          <a:xfrm>
            <a:off x="558650" y="2625358"/>
            <a:ext cx="9899824" cy="1938992"/>
          </a:xfrm>
          <a:prstGeom prst="rect">
            <a:avLst/>
          </a:prstGeom>
          <a:noFill/>
        </p:spPr>
        <p:txBody>
          <a:bodyPr wrap="square">
            <a:spAutoFit/>
          </a:bodyPr>
          <a:lstStyle/>
          <a:p>
            <a:pPr marL="342900" indent="-342900" algn="just">
              <a:buFont typeface="Wingdings" panose="05000000000000000000" pitchFamily="2" charset="2"/>
              <a:buChar char="Ø"/>
            </a:pPr>
            <a:r>
              <a:rPr lang="fr-CH" sz="2000" dirty="0">
                <a:solidFill>
                  <a:schemeClr val="accent6">
                    <a:lumMod val="50000"/>
                  </a:schemeClr>
                </a:solidFill>
              </a:rPr>
              <a:t>Avoir une personne de référence pour chaque institution</a:t>
            </a:r>
          </a:p>
          <a:p>
            <a:pPr marL="342900" indent="-342900" algn="just">
              <a:buFont typeface="Wingdings" panose="05000000000000000000" pitchFamily="2" charset="2"/>
              <a:buChar char="Ø"/>
            </a:pPr>
            <a:endParaRPr lang="fr-CH" sz="2000" dirty="0">
              <a:solidFill>
                <a:schemeClr val="accent6">
                  <a:lumMod val="50000"/>
                </a:schemeClr>
              </a:solidFill>
            </a:endParaRPr>
          </a:p>
          <a:p>
            <a:pPr marL="342900" indent="-342900" algn="just">
              <a:buFont typeface="Wingdings" panose="05000000000000000000" pitchFamily="2" charset="2"/>
              <a:buChar char="Ø"/>
            </a:pPr>
            <a:r>
              <a:rPr lang="fr-CH" sz="2000" dirty="0">
                <a:solidFill>
                  <a:schemeClr val="accent6">
                    <a:lumMod val="50000"/>
                  </a:schemeClr>
                </a:solidFill>
              </a:rPr>
              <a:t>Les personnes ayant fait leur récit souhaitent très souvent avoir un retour sur les résultats de recherche</a:t>
            </a:r>
          </a:p>
          <a:p>
            <a:pPr marL="342900" indent="-342900" algn="just">
              <a:buFont typeface="Wingdings" panose="05000000000000000000" pitchFamily="2" charset="2"/>
              <a:buChar char="Ø"/>
            </a:pPr>
            <a:endParaRPr lang="fr-CH" sz="2000" dirty="0">
              <a:solidFill>
                <a:schemeClr val="accent6">
                  <a:lumMod val="50000"/>
                </a:schemeClr>
              </a:solidFill>
            </a:endParaRPr>
          </a:p>
          <a:p>
            <a:pPr marL="342900" indent="-342900" algn="just">
              <a:buFont typeface="Wingdings" panose="05000000000000000000" pitchFamily="2" charset="2"/>
              <a:buChar char="Ø"/>
            </a:pPr>
            <a:r>
              <a:rPr lang="fr-CH" sz="2000" dirty="0">
                <a:solidFill>
                  <a:schemeClr val="accent6">
                    <a:lumMod val="50000"/>
                  </a:schemeClr>
                </a:solidFill>
              </a:rPr>
              <a:t>L’institution est décrite dans le rapport de recherche</a:t>
            </a:r>
          </a:p>
        </p:txBody>
      </p:sp>
    </p:spTree>
    <p:extLst>
      <p:ext uri="{BB962C8B-B14F-4D97-AF65-F5344CB8AC3E}">
        <p14:creationId xmlns:p14="http://schemas.microsoft.com/office/powerpoint/2010/main" val="1764288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586084" y="1239822"/>
            <a:ext cx="9008063" cy="595799"/>
          </a:xfrm>
        </p:spPr>
        <p:txBody>
          <a:bodyPr/>
          <a:lstStyle/>
          <a:p>
            <a:pPr algn="ctr"/>
            <a:endParaRPr lang="fr-CH" dirty="0">
              <a:solidFill>
                <a:srgbClr val="707173"/>
              </a:solidFill>
            </a:endParaRPr>
          </a:p>
        </p:txBody>
      </p:sp>
      <p:sp>
        <p:nvSpPr>
          <p:cNvPr id="3" name="Espace réservé du texte 2"/>
          <p:cNvSpPr>
            <a:spLocks noGrp="1"/>
          </p:cNvSpPr>
          <p:nvPr>
            <p:ph type="body" sz="quarter" idx="11"/>
          </p:nvPr>
        </p:nvSpPr>
        <p:spPr>
          <a:xfrm>
            <a:off x="586315" y="1239823"/>
            <a:ext cx="9008063" cy="5852382"/>
          </a:xfrm>
        </p:spPr>
        <p:txBody>
          <a:bodyPr/>
          <a:lstStyle/>
          <a:p>
            <a:pPr marL="342900" indent="-342900">
              <a:buFont typeface="Wingdings" panose="05000000000000000000" pitchFamily="2" charset="2"/>
              <a:buChar char="Ø"/>
            </a:pPr>
            <a:endParaRPr lang="fr-CH" b="1" dirty="0"/>
          </a:p>
          <a:p>
            <a:pPr marL="342900" indent="-342900">
              <a:buFont typeface="Wingdings" panose="05000000000000000000" pitchFamily="2" charset="2"/>
              <a:buChar char="Ø"/>
            </a:pPr>
            <a:endParaRPr lang="fr-CH" b="1" dirty="0"/>
          </a:p>
          <a:p>
            <a:pPr marL="342900" indent="-342900" algn="just">
              <a:buFont typeface="Wingdings" panose="05000000000000000000" pitchFamily="2" charset="2"/>
              <a:buChar char="Ø"/>
            </a:pPr>
            <a:r>
              <a:rPr lang="fr-CH" b="1" dirty="0"/>
              <a:t>Malheureusement, les récits de vie à des fins de recherche qualitative sont rares et souvent dépassées par les recherches quantitatives</a:t>
            </a:r>
          </a:p>
          <a:p>
            <a:pPr marL="342900" indent="-342900">
              <a:buFont typeface="Wingdings" panose="05000000000000000000" pitchFamily="2" charset="2"/>
              <a:buChar char="Ø"/>
            </a:pPr>
            <a:endParaRPr lang="fr-CH" b="1" dirty="0"/>
          </a:p>
          <a:p>
            <a:pPr marL="342900" indent="-342900" algn="just">
              <a:buFont typeface="Wingdings" panose="05000000000000000000" pitchFamily="2" charset="2"/>
              <a:buChar char="Ø"/>
            </a:pPr>
            <a:r>
              <a:rPr lang="fr-CH" b="1" dirty="0"/>
              <a:t>Très utilisés en recherche sociologique comparative, compréhensive, des théories microsociologiques et de l’ethnométhodologie</a:t>
            </a:r>
          </a:p>
          <a:p>
            <a:pPr marL="342900" indent="-342900" algn="just">
              <a:buFont typeface="Wingdings" panose="05000000000000000000" pitchFamily="2" charset="2"/>
              <a:buChar char="Ø"/>
            </a:pPr>
            <a:endParaRPr lang="fr-CH" b="1" dirty="0"/>
          </a:p>
          <a:p>
            <a:pPr marL="342900" indent="-342900" algn="just">
              <a:buFont typeface="Wingdings" panose="05000000000000000000" pitchFamily="2" charset="2"/>
              <a:buChar char="Ø"/>
            </a:pPr>
            <a:r>
              <a:rPr lang="fr-CH" b="1" dirty="0"/>
              <a:t>Le chercheur ne fait que rarement des liens avec ses propres expériences personnelles, ses résonnances, ses effets sur lui-même et n’utilise pas ces derniers dans les écrits scientifiques</a:t>
            </a:r>
          </a:p>
          <a:p>
            <a:pPr marL="342900" indent="-342900" algn="just">
              <a:buFont typeface="Wingdings" panose="05000000000000000000" pitchFamily="2" charset="2"/>
              <a:buChar char="Ø"/>
            </a:pPr>
            <a:endParaRPr lang="fr-CH" b="1" dirty="0"/>
          </a:p>
        </p:txBody>
      </p:sp>
    </p:spTree>
    <p:extLst>
      <p:ext uri="{BB962C8B-B14F-4D97-AF65-F5344CB8AC3E}">
        <p14:creationId xmlns:p14="http://schemas.microsoft.com/office/powerpoint/2010/main" val="531720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0E09D622-1A5B-05A3-B74B-4BEEFB97413C}"/>
              </a:ext>
            </a:extLst>
          </p:cNvPr>
          <p:cNvSpPr>
            <a:spLocks noGrp="1"/>
          </p:cNvSpPr>
          <p:nvPr>
            <p:ph type="body" sz="quarter" idx="10"/>
          </p:nvPr>
        </p:nvSpPr>
        <p:spPr/>
        <p:txBody>
          <a:bodyPr/>
          <a:lstStyle/>
          <a:p>
            <a:r>
              <a:rPr lang="fr-CH" dirty="0"/>
              <a:t>Similarités avec un recueil de récit en institution (Schmutz-Brun, 2019) </a:t>
            </a:r>
          </a:p>
        </p:txBody>
      </p:sp>
      <p:sp>
        <p:nvSpPr>
          <p:cNvPr id="3" name="Espace réservé du texte 2">
            <a:extLst>
              <a:ext uri="{FF2B5EF4-FFF2-40B4-BE49-F238E27FC236}">
                <a16:creationId xmlns:a16="http://schemas.microsoft.com/office/drawing/2014/main" id="{7B87197E-F5FF-485B-74E8-1C6C8FCF9A12}"/>
              </a:ext>
            </a:extLst>
          </p:cNvPr>
          <p:cNvSpPr>
            <a:spLocks noGrp="1"/>
          </p:cNvSpPr>
          <p:nvPr>
            <p:ph type="body" sz="quarter" idx="11"/>
          </p:nvPr>
        </p:nvSpPr>
        <p:spPr>
          <a:xfrm>
            <a:off x="586315" y="2269887"/>
            <a:ext cx="9008063" cy="5038342"/>
          </a:xfrm>
        </p:spPr>
        <p:txBody>
          <a:bodyPr/>
          <a:lstStyle/>
          <a:p>
            <a:pPr marL="342900" indent="-342900">
              <a:buFont typeface="Wingdings" panose="05000000000000000000" pitchFamily="2" charset="2"/>
              <a:buChar char="Ø"/>
            </a:pPr>
            <a:r>
              <a:rPr lang="fr-CH" dirty="0"/>
              <a:t>L’institution doit être partie prenante et motivée, tant la direction que le personnel: séances d’information</a:t>
            </a:r>
          </a:p>
          <a:p>
            <a:pPr marL="342900" indent="-342900">
              <a:buFont typeface="Wingdings" panose="05000000000000000000" pitchFamily="2" charset="2"/>
              <a:buChar char="Ø"/>
            </a:pPr>
            <a:endParaRPr lang="fr-CH" dirty="0"/>
          </a:p>
          <a:p>
            <a:pPr marL="342900" indent="-342900">
              <a:buFont typeface="Wingdings" panose="05000000000000000000" pitchFamily="2" charset="2"/>
              <a:buChar char="Ø"/>
            </a:pPr>
            <a:r>
              <a:rPr lang="fr-CH" dirty="0"/>
              <a:t>Un contrat et financement négocié par le recueilleur responsable du projet, avalisé par les institutions</a:t>
            </a:r>
          </a:p>
          <a:p>
            <a:pPr marL="342900" indent="-342900">
              <a:buFont typeface="Wingdings" panose="05000000000000000000" pitchFamily="2" charset="2"/>
              <a:buChar char="Ø"/>
            </a:pPr>
            <a:endParaRPr lang="fr-CH" dirty="0"/>
          </a:p>
          <a:p>
            <a:pPr marL="342900" indent="-342900">
              <a:buFont typeface="Wingdings" panose="05000000000000000000" pitchFamily="2" charset="2"/>
              <a:buChar char="Ø"/>
            </a:pPr>
            <a:r>
              <a:rPr lang="fr-CH" dirty="0"/>
              <a:t>Personne de référence dans chaque institution, les recueilleurs savent à qui s’adresser</a:t>
            </a:r>
          </a:p>
          <a:p>
            <a:pPr marL="342900" indent="-342900">
              <a:buFont typeface="Wingdings" panose="05000000000000000000" pitchFamily="2" charset="2"/>
              <a:buChar char="Ø"/>
            </a:pPr>
            <a:endParaRPr lang="fr-CH" dirty="0"/>
          </a:p>
          <a:p>
            <a:pPr marL="342900" indent="-342900">
              <a:buFont typeface="Wingdings" panose="05000000000000000000" pitchFamily="2" charset="2"/>
              <a:buChar char="Ø"/>
            </a:pPr>
            <a:r>
              <a:rPr lang="fr-CH" dirty="0"/>
              <a:t>Rencontre régulières des recueilleurs afin de discuter du projet, de son but, des difficultés rencontrés, des incertitudes et de garder le lien avec le recueilleur principal</a:t>
            </a:r>
          </a:p>
          <a:p>
            <a:pPr marL="342900" indent="-342900">
              <a:buFont typeface="Wingdings" panose="05000000000000000000" pitchFamily="2" charset="2"/>
              <a:buChar char="Ø"/>
            </a:pPr>
            <a:endParaRPr lang="fr-CH" dirty="0"/>
          </a:p>
          <a:p>
            <a:pPr marL="342900" indent="-342900">
              <a:buFont typeface="Wingdings" panose="05000000000000000000" pitchFamily="2" charset="2"/>
              <a:buChar char="Ø"/>
            </a:pPr>
            <a:endParaRPr lang="fr-CH" dirty="0"/>
          </a:p>
          <a:p>
            <a:pPr marL="342900" indent="-342900">
              <a:buFont typeface="Wingdings" panose="05000000000000000000" pitchFamily="2" charset="2"/>
              <a:buChar char="Ø"/>
            </a:pPr>
            <a:endParaRPr lang="fr-CH" dirty="0"/>
          </a:p>
          <a:p>
            <a:pPr marL="342900" indent="-342900">
              <a:buFont typeface="Wingdings" panose="05000000000000000000" pitchFamily="2" charset="2"/>
              <a:buChar char="Ø"/>
            </a:pPr>
            <a:endParaRPr lang="fr-CH" dirty="0"/>
          </a:p>
          <a:p>
            <a:pPr marL="342900" indent="-342900">
              <a:buFont typeface="Wingdings" panose="05000000000000000000" pitchFamily="2" charset="2"/>
              <a:buChar char="Ø"/>
            </a:pPr>
            <a:endParaRPr lang="fr-CH" dirty="0"/>
          </a:p>
        </p:txBody>
      </p:sp>
    </p:spTree>
    <p:extLst>
      <p:ext uri="{BB962C8B-B14F-4D97-AF65-F5344CB8AC3E}">
        <p14:creationId xmlns:p14="http://schemas.microsoft.com/office/powerpoint/2010/main" val="1387841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4BB88336-48AC-52D0-317D-B057E03DC66D}"/>
              </a:ext>
            </a:extLst>
          </p:cNvPr>
          <p:cNvSpPr>
            <a:spLocks noGrp="1"/>
          </p:cNvSpPr>
          <p:nvPr>
            <p:ph type="body" sz="quarter" idx="10"/>
          </p:nvPr>
        </p:nvSpPr>
        <p:spPr>
          <a:xfrm>
            <a:off x="586084" y="755502"/>
            <a:ext cx="9008063" cy="936103"/>
          </a:xfrm>
        </p:spPr>
        <p:txBody>
          <a:bodyPr/>
          <a:lstStyle/>
          <a:p>
            <a:r>
              <a:rPr lang="fr-CH" dirty="0"/>
              <a:t>Différences avec un recueil de récit de vie (Schmutz-Brun, 2019) </a:t>
            </a:r>
          </a:p>
        </p:txBody>
      </p:sp>
      <p:sp>
        <p:nvSpPr>
          <p:cNvPr id="3" name="Espace réservé du texte 2">
            <a:extLst>
              <a:ext uri="{FF2B5EF4-FFF2-40B4-BE49-F238E27FC236}">
                <a16:creationId xmlns:a16="http://schemas.microsoft.com/office/drawing/2014/main" id="{32F13261-E89F-810C-DC8F-9FA7DD80E362}"/>
              </a:ext>
            </a:extLst>
          </p:cNvPr>
          <p:cNvSpPr>
            <a:spLocks noGrp="1"/>
          </p:cNvSpPr>
          <p:nvPr>
            <p:ph type="body" sz="quarter" idx="11"/>
          </p:nvPr>
        </p:nvSpPr>
        <p:spPr>
          <a:xfrm>
            <a:off x="586315" y="1547589"/>
            <a:ext cx="9008063" cy="5832648"/>
          </a:xfrm>
        </p:spPr>
        <p:txBody>
          <a:bodyPr/>
          <a:lstStyle/>
          <a:p>
            <a:pPr marL="342900" indent="-342900">
              <a:buFont typeface="Wingdings" panose="05000000000000000000" pitchFamily="2" charset="2"/>
              <a:buChar char="Ø"/>
            </a:pPr>
            <a:r>
              <a:rPr lang="fr-CH" b="1" dirty="0"/>
              <a:t>Le Chercheur ne doit pas avoir effectué son propre récit de vie, n’est pas formé (CAS recueilleurs et recueilleuses) mais formé à la recherche</a:t>
            </a:r>
          </a:p>
          <a:p>
            <a:pPr marL="342900" indent="-342900">
              <a:buFont typeface="Wingdings" panose="05000000000000000000" pitchFamily="2" charset="2"/>
              <a:buChar char="Ø"/>
            </a:pPr>
            <a:endParaRPr lang="fr-CH" b="1" dirty="0"/>
          </a:p>
          <a:p>
            <a:pPr marL="342900" indent="-342900">
              <a:buFont typeface="Wingdings" panose="05000000000000000000" pitchFamily="2" charset="2"/>
              <a:buChar char="Ø"/>
            </a:pPr>
            <a:r>
              <a:rPr lang="fr-CH" b="1" dirty="0"/>
              <a:t>L’aval pour les personnes institutionnalisées </a:t>
            </a:r>
            <a:r>
              <a:rPr lang="fr-CH" dirty="0"/>
              <a:t>ne passent </a:t>
            </a:r>
            <a:r>
              <a:rPr lang="fr-CH" b="1" dirty="0"/>
              <a:t>pas par une commission éthique </a:t>
            </a:r>
            <a:r>
              <a:rPr lang="fr-CH" dirty="0"/>
              <a:t>même si le projet en respecte les principes. Il est donné soit par la personne si elle est en pleine possession de ses moyens, soit la sa personne de référence, soit par la famille, cette dernière doit également être informée et donner son aval (personne en situation précaire).</a:t>
            </a:r>
          </a:p>
          <a:p>
            <a:pPr marL="342900" indent="-342900">
              <a:buFont typeface="Wingdings" panose="05000000000000000000" pitchFamily="2" charset="2"/>
              <a:buChar char="Ø"/>
            </a:pPr>
            <a:endParaRPr lang="fr-CH" dirty="0"/>
          </a:p>
          <a:p>
            <a:pPr marL="342900" indent="-342900">
              <a:buFont typeface="Wingdings" panose="05000000000000000000" pitchFamily="2" charset="2"/>
              <a:buChar char="Ø"/>
            </a:pPr>
            <a:r>
              <a:rPr lang="fr-CH" dirty="0"/>
              <a:t>Le financement est donné ou organisé par l’institution demandeuse ou sollicitée, ce n’est pas le recueilleur qui en a la charge </a:t>
            </a:r>
          </a:p>
          <a:p>
            <a:pPr marL="342900" indent="-342900">
              <a:buFont typeface="Wingdings" panose="05000000000000000000" pitchFamily="2" charset="2"/>
              <a:buChar char="Ø"/>
            </a:pPr>
            <a:endParaRPr lang="fr-CH" dirty="0"/>
          </a:p>
          <a:p>
            <a:pPr marL="342900" indent="-342900">
              <a:buFont typeface="Wingdings" panose="05000000000000000000" pitchFamily="2" charset="2"/>
              <a:buChar char="Ø"/>
            </a:pPr>
            <a:endParaRPr lang="fr-CH" dirty="0"/>
          </a:p>
        </p:txBody>
      </p:sp>
    </p:spTree>
    <p:extLst>
      <p:ext uri="{BB962C8B-B14F-4D97-AF65-F5344CB8AC3E}">
        <p14:creationId xmlns:p14="http://schemas.microsoft.com/office/powerpoint/2010/main" val="4196452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0"/>
          </p:nvPr>
        </p:nvSpPr>
        <p:spPr>
          <a:xfrm>
            <a:off x="586084" y="765888"/>
            <a:ext cx="9008063" cy="853709"/>
          </a:xfrm>
        </p:spPr>
        <p:txBody>
          <a:bodyPr/>
          <a:lstStyle/>
          <a:p>
            <a:r>
              <a:rPr lang="fr-CH" dirty="0"/>
              <a:t>Cadre Théorique : Rappel</a:t>
            </a:r>
          </a:p>
        </p:txBody>
      </p:sp>
      <p:sp>
        <p:nvSpPr>
          <p:cNvPr id="5" name="Textplatzhalter 4"/>
          <p:cNvSpPr>
            <a:spLocks noGrp="1"/>
          </p:cNvSpPr>
          <p:nvPr>
            <p:ph type="body" sz="quarter" idx="11"/>
          </p:nvPr>
        </p:nvSpPr>
        <p:spPr>
          <a:xfrm>
            <a:off x="586315" y="1619597"/>
            <a:ext cx="9008063" cy="5472608"/>
          </a:xfrm>
        </p:spPr>
        <p:txBody>
          <a:bodyPr/>
          <a:lstStyle/>
          <a:p>
            <a:pPr marL="457200" indent="-457200" algn="ctr">
              <a:buAutoNum type="arabicPeriod"/>
            </a:pPr>
            <a:r>
              <a:rPr lang="fr-CH" sz="2000" b="1" dirty="0"/>
              <a:t>Le récit de vie</a:t>
            </a:r>
          </a:p>
          <a:p>
            <a:pPr marL="457200" indent="-457200" algn="ctr">
              <a:buAutoNum type="arabicPeriod"/>
            </a:pPr>
            <a:endParaRPr lang="fr-CH" sz="2000" b="1" dirty="0"/>
          </a:p>
          <a:p>
            <a:pPr marL="457200" indent="-457200" algn="just">
              <a:buFont typeface="Wingdings" panose="05000000000000000000" pitchFamily="2" charset="2"/>
              <a:buChar char="Ø"/>
            </a:pPr>
            <a:r>
              <a:rPr lang="fr-CH" sz="2000" b="1" dirty="0"/>
              <a:t>Les récits </a:t>
            </a:r>
            <a:r>
              <a:rPr lang="fr-CH" sz="2000" dirty="0"/>
              <a:t>permettent une </a:t>
            </a:r>
            <a:r>
              <a:rPr lang="fr-CH" sz="2000" b="1" dirty="0"/>
              <a:t>conscientisation des bouleversements</a:t>
            </a:r>
            <a:r>
              <a:rPr lang="fr-CH" sz="2000" dirty="0"/>
              <a:t>, de ce qu’ils </a:t>
            </a:r>
            <a:r>
              <a:rPr lang="fr-CH" sz="2000" b="1" dirty="0"/>
              <a:t>signifient </a:t>
            </a:r>
            <a:r>
              <a:rPr lang="fr-CH" sz="2000" dirty="0"/>
              <a:t>pour les sujets car « le récit donne libre cours à une </a:t>
            </a:r>
            <a:r>
              <a:rPr lang="fr-CH" sz="2000" b="1" dirty="0"/>
              <a:t>réflexion fondée sur des expériences </a:t>
            </a:r>
            <a:r>
              <a:rPr lang="fr-CH" sz="2000" dirty="0"/>
              <a:t>suffisamment significatives pour que </a:t>
            </a:r>
            <a:r>
              <a:rPr lang="fr-CH" sz="2000" b="1" dirty="0"/>
              <a:t>le souvenir s’impose à la mémoire </a:t>
            </a:r>
            <a:r>
              <a:rPr lang="fr-CH" sz="2000" dirty="0"/>
              <a:t>de celui qui parle ou écrit. Il restitue des moments qui ont laissé leur trace » (Ricœur, 1983).</a:t>
            </a:r>
          </a:p>
          <a:p>
            <a:pPr marL="457200" indent="-457200" algn="just">
              <a:buFont typeface="Wingdings" panose="05000000000000000000" pitchFamily="2" charset="2"/>
              <a:buChar char="Ø"/>
            </a:pPr>
            <a:endParaRPr lang="fr-CH" sz="2000" dirty="0"/>
          </a:p>
          <a:p>
            <a:pPr marL="457200" indent="-457200" algn="just">
              <a:buFont typeface="Wingdings" panose="05000000000000000000" pitchFamily="2" charset="2"/>
              <a:buChar char="Ø"/>
            </a:pPr>
            <a:r>
              <a:rPr lang="fr-CH" sz="2000" b="1" dirty="0"/>
              <a:t>Le récit permet de saisir les manières dont les individus donnent forme à leurs expériences </a:t>
            </a:r>
            <a:r>
              <a:rPr lang="fr-CH" sz="2000" dirty="0"/>
              <a:t>dans leurs environnements nouveaux, historiques, sociaux, culturels (Niewiadomski, 2012).</a:t>
            </a:r>
          </a:p>
          <a:p>
            <a:pPr marL="457200" indent="-457200" algn="just">
              <a:buFont typeface="Wingdings" panose="05000000000000000000" pitchFamily="2" charset="2"/>
              <a:buChar char="Ø"/>
            </a:pPr>
            <a:endParaRPr lang="fr-CH" sz="2000" dirty="0"/>
          </a:p>
          <a:p>
            <a:pPr marL="457200" indent="-457200" algn="just">
              <a:buFont typeface="Wingdings" panose="05000000000000000000" pitchFamily="2" charset="2"/>
              <a:buChar char="Ø"/>
            </a:pPr>
            <a:r>
              <a:rPr lang="fr-CH" sz="2000" b="1" dirty="0"/>
              <a:t>L’intérêt porte sur les processus de </a:t>
            </a:r>
            <a:r>
              <a:rPr lang="fr-CH" sz="2000" b="1" i="1" dirty="0" err="1"/>
              <a:t>biographisation</a:t>
            </a:r>
            <a:r>
              <a:rPr lang="fr-CH" sz="2000" b="1" dirty="0"/>
              <a:t> (Lévy, 2001) </a:t>
            </a:r>
            <a:r>
              <a:rPr lang="fr-CH" sz="2000" dirty="0"/>
              <a:t>c’est-à-dire sur la « capacité de </a:t>
            </a:r>
            <a:r>
              <a:rPr lang="fr-CH" sz="2000" b="1" dirty="0"/>
              <a:t>prendre forme via le travail réflexif </a:t>
            </a:r>
            <a:r>
              <a:rPr lang="fr-CH" sz="2000" dirty="0"/>
              <a:t>que va permettre le travail de narration et d’échange à partir de son histoire personnelle » (</a:t>
            </a:r>
            <a:r>
              <a:rPr lang="fr-CH" sz="2000" dirty="0" err="1"/>
              <a:t>Niewiadomski</a:t>
            </a:r>
            <a:r>
              <a:rPr lang="fr-CH" sz="2000" dirty="0"/>
              <a:t>, 2003, p. 48)</a:t>
            </a:r>
          </a:p>
          <a:p>
            <a:pPr marL="457200" indent="-457200" algn="just">
              <a:buFont typeface="Wingdings" panose="05000000000000000000" pitchFamily="2" charset="2"/>
              <a:buChar char="Ø"/>
            </a:pPr>
            <a:endParaRPr lang="fr-CH" sz="2000" dirty="0"/>
          </a:p>
          <a:p>
            <a:pPr marL="457200" indent="-457200" algn="just">
              <a:buFont typeface="Wingdings" panose="05000000000000000000" pitchFamily="2" charset="2"/>
              <a:buChar char="Ø"/>
            </a:pPr>
            <a:endParaRPr lang="fr-CH" sz="1600" dirty="0"/>
          </a:p>
          <a:p>
            <a:endParaRPr lang="fr-CH" dirty="0"/>
          </a:p>
          <a:p>
            <a:endParaRPr lang="fr-CH" dirty="0"/>
          </a:p>
          <a:p>
            <a:endParaRPr lang="fr-CH" dirty="0"/>
          </a:p>
          <a:p>
            <a:endParaRPr lang="fr-CH" dirty="0"/>
          </a:p>
          <a:p>
            <a:endParaRPr lang="fr-CH" dirty="0"/>
          </a:p>
          <a:p>
            <a:endParaRPr lang="fr-CH" dirty="0"/>
          </a:p>
          <a:p>
            <a:endParaRPr lang="fr-CH" dirty="0"/>
          </a:p>
          <a:p>
            <a:endParaRPr lang="fr-CH" dirty="0"/>
          </a:p>
          <a:p>
            <a:endParaRPr lang="fr-CH" dirty="0"/>
          </a:p>
          <a:p>
            <a:endParaRPr lang="fr-CH" dirty="0"/>
          </a:p>
          <a:p>
            <a:endParaRPr lang="fr-CH" dirty="0"/>
          </a:p>
        </p:txBody>
      </p:sp>
    </p:spTree>
    <p:extLst>
      <p:ext uri="{BB962C8B-B14F-4D97-AF65-F5344CB8AC3E}">
        <p14:creationId xmlns:p14="http://schemas.microsoft.com/office/powerpoint/2010/main" val="725683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D161B62D-D6FA-93B0-B1BE-4C67B7E5E172}"/>
              </a:ext>
            </a:extLst>
          </p:cNvPr>
          <p:cNvSpPr>
            <a:spLocks noGrp="1"/>
          </p:cNvSpPr>
          <p:nvPr>
            <p:ph type="body" sz="quarter" idx="10"/>
          </p:nvPr>
        </p:nvSpPr>
        <p:spPr/>
        <p:txBody>
          <a:bodyPr/>
          <a:lstStyle/>
          <a:p>
            <a:r>
              <a:rPr lang="fr-CH" dirty="0"/>
              <a:t>Différences</a:t>
            </a:r>
          </a:p>
        </p:txBody>
      </p:sp>
      <p:sp>
        <p:nvSpPr>
          <p:cNvPr id="3" name="Espace réservé du texte 2">
            <a:extLst>
              <a:ext uri="{FF2B5EF4-FFF2-40B4-BE49-F238E27FC236}">
                <a16:creationId xmlns:a16="http://schemas.microsoft.com/office/drawing/2014/main" id="{D6D78B1C-C4E3-54E9-C902-91229BD84AFD}"/>
              </a:ext>
            </a:extLst>
          </p:cNvPr>
          <p:cNvSpPr>
            <a:spLocks noGrp="1"/>
          </p:cNvSpPr>
          <p:nvPr>
            <p:ph type="body" sz="quarter" idx="11"/>
          </p:nvPr>
        </p:nvSpPr>
        <p:spPr>
          <a:xfrm>
            <a:off x="586315" y="1835621"/>
            <a:ext cx="9008063" cy="4958166"/>
          </a:xfrm>
        </p:spPr>
        <p:txBody>
          <a:bodyPr/>
          <a:lstStyle/>
          <a:p>
            <a:pPr marL="342900" indent="-342900">
              <a:buFont typeface="Wingdings" panose="05000000000000000000" pitchFamily="2" charset="2"/>
              <a:buChar char="Ø"/>
            </a:pPr>
            <a:r>
              <a:rPr lang="fr-CH" dirty="0">
                <a:solidFill>
                  <a:schemeClr val="accent6">
                    <a:lumMod val="50000"/>
                  </a:schemeClr>
                </a:solidFill>
              </a:rPr>
              <a:t>L’institution est présenté dans l’écrit des recueils</a:t>
            </a:r>
          </a:p>
          <a:p>
            <a:pPr marL="342900" indent="-342900">
              <a:buFont typeface="Wingdings" panose="05000000000000000000" pitchFamily="2" charset="2"/>
              <a:buChar char="Ø"/>
            </a:pPr>
            <a:endParaRPr lang="fr-CH" dirty="0">
              <a:solidFill>
                <a:schemeClr val="accent6">
                  <a:lumMod val="50000"/>
                </a:schemeClr>
              </a:solidFill>
            </a:endParaRPr>
          </a:p>
          <a:p>
            <a:pPr marL="342900" indent="-342900">
              <a:buFont typeface="Wingdings" panose="05000000000000000000" pitchFamily="2" charset="2"/>
              <a:buChar char="Ø"/>
            </a:pPr>
            <a:r>
              <a:rPr lang="fr-CH" dirty="0">
                <a:solidFill>
                  <a:schemeClr val="accent6">
                    <a:lumMod val="50000"/>
                  </a:schemeClr>
                </a:solidFill>
              </a:rPr>
              <a:t>Le recueilleur doit savoir là où il se situe pour accompagner le narrateur, comprendre ce que réveillera ou non le processus biographique (</a:t>
            </a:r>
            <a:r>
              <a:rPr lang="fr-CH" dirty="0" err="1">
                <a:solidFill>
                  <a:schemeClr val="accent6">
                    <a:lumMod val="50000"/>
                  </a:schemeClr>
                </a:solidFill>
              </a:rPr>
              <a:t>Schmutz</a:t>
            </a:r>
            <a:r>
              <a:rPr lang="fr-CH" dirty="0">
                <a:solidFill>
                  <a:schemeClr val="accent6">
                    <a:lumMod val="50000"/>
                  </a:schemeClr>
                </a:solidFill>
              </a:rPr>
              <a:t>-Brun, 2019)</a:t>
            </a:r>
          </a:p>
          <a:p>
            <a:pPr marL="342900" indent="-342900">
              <a:buFont typeface="Wingdings" panose="05000000000000000000" pitchFamily="2" charset="2"/>
              <a:buChar char="Ø"/>
            </a:pPr>
            <a:endParaRPr lang="fr-CH" dirty="0">
              <a:solidFill>
                <a:schemeClr val="accent6">
                  <a:lumMod val="50000"/>
                </a:schemeClr>
              </a:solidFill>
            </a:endParaRPr>
          </a:p>
          <a:p>
            <a:pPr marL="342900" indent="-342900">
              <a:buFont typeface="Wingdings" panose="05000000000000000000" pitchFamily="2" charset="2"/>
              <a:buChar char="Ø"/>
            </a:pPr>
            <a:r>
              <a:rPr lang="fr-CH" dirty="0">
                <a:solidFill>
                  <a:schemeClr val="accent6">
                    <a:lumMod val="50000"/>
                  </a:schemeClr>
                </a:solidFill>
              </a:rPr>
              <a:t>Être conscient que c’est l’histoire de l’Autre qui va nous faire bouger (Ibid.) </a:t>
            </a:r>
          </a:p>
          <a:p>
            <a:pPr marL="342900" indent="-342900">
              <a:buFont typeface="Wingdings" panose="05000000000000000000" pitchFamily="2" charset="2"/>
              <a:buChar char="Ø"/>
            </a:pPr>
            <a:endParaRPr lang="fr-CH" dirty="0">
              <a:solidFill>
                <a:schemeClr val="accent6">
                  <a:lumMod val="50000"/>
                </a:schemeClr>
              </a:solidFill>
            </a:endParaRPr>
          </a:p>
          <a:p>
            <a:pPr marL="342900" indent="-342900">
              <a:buFont typeface="Wingdings" panose="05000000000000000000" pitchFamily="2" charset="2"/>
              <a:buChar char="Ø"/>
            </a:pPr>
            <a:r>
              <a:rPr lang="fr-CH" dirty="0">
                <a:solidFill>
                  <a:schemeClr val="accent6">
                    <a:lumMod val="50000"/>
                  </a:schemeClr>
                </a:solidFill>
              </a:rPr>
              <a:t>La façon dont le recueilleur vit cette institution est également relatée, quelles sont les émotions qui l’habitent au moment du recueil…</a:t>
            </a:r>
          </a:p>
          <a:p>
            <a:pPr marL="342900" indent="-342900">
              <a:buFont typeface="Wingdings" panose="05000000000000000000" pitchFamily="2" charset="2"/>
              <a:buChar char="Ø"/>
            </a:pPr>
            <a:endParaRPr lang="fr-CH" dirty="0"/>
          </a:p>
          <a:p>
            <a:pPr marL="342900" indent="-342900">
              <a:buFont typeface="Wingdings" panose="05000000000000000000" pitchFamily="2" charset="2"/>
              <a:buChar char="Ø"/>
            </a:pPr>
            <a:endParaRPr lang="fr-CH" dirty="0"/>
          </a:p>
        </p:txBody>
      </p:sp>
    </p:spTree>
    <p:extLst>
      <p:ext uri="{BB962C8B-B14F-4D97-AF65-F5344CB8AC3E}">
        <p14:creationId xmlns:p14="http://schemas.microsoft.com/office/powerpoint/2010/main" val="1916250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A4F2A18E-C090-2590-4326-3876E6566B6B}"/>
              </a:ext>
            </a:extLst>
          </p:cNvPr>
          <p:cNvSpPr>
            <a:spLocks noGrp="1"/>
          </p:cNvSpPr>
          <p:nvPr>
            <p:ph type="body" sz="quarter" idx="10"/>
          </p:nvPr>
        </p:nvSpPr>
        <p:spPr/>
        <p:txBody>
          <a:bodyPr/>
          <a:lstStyle/>
          <a:p>
            <a:endParaRPr lang="fr-CH"/>
          </a:p>
        </p:txBody>
      </p:sp>
      <p:sp>
        <p:nvSpPr>
          <p:cNvPr id="3" name="Espace réservé du texte 2">
            <a:extLst>
              <a:ext uri="{FF2B5EF4-FFF2-40B4-BE49-F238E27FC236}">
                <a16:creationId xmlns:a16="http://schemas.microsoft.com/office/drawing/2014/main" id="{0ADF62A3-CDC3-815E-14DE-89A7D19A2BDB}"/>
              </a:ext>
            </a:extLst>
          </p:cNvPr>
          <p:cNvSpPr>
            <a:spLocks noGrp="1"/>
          </p:cNvSpPr>
          <p:nvPr>
            <p:ph type="body" sz="quarter" idx="11"/>
          </p:nvPr>
        </p:nvSpPr>
        <p:spPr/>
        <p:txBody>
          <a:bodyPr/>
          <a:lstStyle/>
          <a:p>
            <a:pPr marL="342900" indent="-342900">
              <a:buFont typeface="Wingdings" panose="05000000000000000000" pitchFamily="2" charset="2"/>
              <a:buChar char="Ø"/>
            </a:pPr>
            <a:r>
              <a:rPr lang="fr-CH" dirty="0">
                <a:solidFill>
                  <a:schemeClr val="accent6">
                    <a:lumMod val="50000"/>
                  </a:schemeClr>
                </a:solidFill>
              </a:rPr>
              <a:t>Dans la pratique des entretiens, le recueilleur fait des résonnances avec sa propre vie, les partage avec la personne narratrice</a:t>
            </a:r>
          </a:p>
          <a:p>
            <a:pPr marL="342900" indent="-342900">
              <a:buFont typeface="Wingdings" panose="05000000000000000000" pitchFamily="2" charset="2"/>
              <a:buChar char="Ø"/>
            </a:pPr>
            <a:endParaRPr lang="fr-CH" dirty="0">
              <a:solidFill>
                <a:schemeClr val="accent6">
                  <a:lumMod val="50000"/>
                </a:schemeClr>
              </a:solidFill>
            </a:endParaRPr>
          </a:p>
          <a:p>
            <a:pPr marL="342900" indent="-342900">
              <a:buFont typeface="Wingdings" panose="05000000000000000000" pitchFamily="2" charset="2"/>
              <a:buChar char="Ø"/>
            </a:pPr>
            <a:r>
              <a:rPr lang="fr-CH" dirty="0">
                <a:solidFill>
                  <a:schemeClr val="accent6">
                    <a:lumMod val="50000"/>
                  </a:schemeClr>
                </a:solidFill>
              </a:rPr>
              <a:t>Ces résonnances paraissent dans l’écrit du recueil de récit de vie, elles ont une place importantes</a:t>
            </a:r>
          </a:p>
          <a:p>
            <a:pPr marL="342900" indent="-342900">
              <a:buFont typeface="Wingdings" panose="05000000000000000000" pitchFamily="2" charset="2"/>
              <a:buChar char="Ø"/>
            </a:pPr>
            <a:endParaRPr lang="fr-CH" dirty="0">
              <a:solidFill>
                <a:schemeClr val="accent6">
                  <a:lumMod val="50000"/>
                </a:schemeClr>
              </a:solidFill>
            </a:endParaRPr>
          </a:p>
          <a:p>
            <a:pPr marL="342900" indent="-342900">
              <a:buFont typeface="Wingdings" panose="05000000000000000000" pitchFamily="2" charset="2"/>
              <a:buChar char="Ø"/>
            </a:pPr>
            <a:r>
              <a:rPr lang="fr-CH" dirty="0">
                <a:solidFill>
                  <a:schemeClr val="accent6">
                    <a:lumMod val="50000"/>
                  </a:schemeClr>
                </a:solidFill>
              </a:rPr>
              <a:t>Les effets du récit sur le recueilleur paraissent également dans les écrits</a:t>
            </a:r>
          </a:p>
          <a:p>
            <a:endParaRPr lang="fr-CH" dirty="0"/>
          </a:p>
        </p:txBody>
      </p:sp>
    </p:spTree>
    <p:extLst>
      <p:ext uri="{BB962C8B-B14F-4D97-AF65-F5344CB8AC3E}">
        <p14:creationId xmlns:p14="http://schemas.microsoft.com/office/powerpoint/2010/main" val="182343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89682D27-26AF-D473-A289-28AFFB0444AD}"/>
              </a:ext>
            </a:extLst>
          </p:cNvPr>
          <p:cNvSpPr>
            <a:spLocks noGrp="1"/>
          </p:cNvSpPr>
          <p:nvPr>
            <p:ph type="body" sz="quarter" idx="10"/>
          </p:nvPr>
        </p:nvSpPr>
        <p:spPr>
          <a:xfrm>
            <a:off x="586084" y="1043534"/>
            <a:ext cx="9008063" cy="1584176"/>
          </a:xfrm>
        </p:spPr>
        <p:txBody>
          <a:bodyPr/>
          <a:lstStyle/>
          <a:p>
            <a:r>
              <a:rPr lang="fr-CH" sz="2400" dirty="0">
                <a:solidFill>
                  <a:schemeClr val="accent6">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En quoi, pour moi, ces récits sont différents par rapport à ceux découlant de la formation du CAS de Recueilleurs et Recueilleuses de récits de vie ?</a:t>
            </a:r>
            <a:endParaRPr lang="fr-CH" sz="24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fr-CH" dirty="0"/>
          </a:p>
        </p:txBody>
      </p:sp>
      <p:sp>
        <p:nvSpPr>
          <p:cNvPr id="3" name="Espace réservé du texte 2">
            <a:extLst>
              <a:ext uri="{FF2B5EF4-FFF2-40B4-BE49-F238E27FC236}">
                <a16:creationId xmlns:a16="http://schemas.microsoft.com/office/drawing/2014/main" id="{F7EAC868-805C-51C9-3256-05CA0629C73C}"/>
              </a:ext>
            </a:extLst>
          </p:cNvPr>
          <p:cNvSpPr>
            <a:spLocks noGrp="1"/>
          </p:cNvSpPr>
          <p:nvPr>
            <p:ph type="body" sz="quarter" idx="11"/>
          </p:nvPr>
        </p:nvSpPr>
        <p:spPr>
          <a:xfrm>
            <a:off x="586315" y="2627709"/>
            <a:ext cx="9008063" cy="4166078"/>
          </a:xfrm>
        </p:spPr>
        <p:txBody>
          <a:bodyPr/>
          <a:lstStyle/>
          <a:p>
            <a:pPr marL="342900" indent="-342900">
              <a:buFont typeface="Wingdings" panose="05000000000000000000" pitchFamily="2" charset="2"/>
              <a:buChar char="Ø"/>
            </a:pPr>
            <a:r>
              <a:rPr lang="fr-CH" dirty="0">
                <a:solidFill>
                  <a:schemeClr val="accent6">
                    <a:lumMod val="50000"/>
                  </a:schemeClr>
                </a:solidFill>
              </a:rPr>
              <a:t>La grande différence, c’est que le recueil de récit de vie selon Catherine Schmutz-Brun est effectué en laissant la place à la personne de dire ce qu’elle souhaite dire, de taire ce qu’elle souhaite taire, de faire revenir en mémoire ce que la personne est capable de supporter, de ne pas nier les individualités occasionnée parfois par les questions de recherche qui guident plus précisément ce que le chercheur voudrait comprendre ou découvrir en fonction de sa ou ses hypothèses.</a:t>
            </a:r>
          </a:p>
        </p:txBody>
      </p:sp>
    </p:spTree>
    <p:extLst>
      <p:ext uri="{BB962C8B-B14F-4D97-AF65-F5344CB8AC3E}">
        <p14:creationId xmlns:p14="http://schemas.microsoft.com/office/powerpoint/2010/main" val="705868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75446C93-C5AF-51B2-6E84-43567B18B309}"/>
              </a:ext>
            </a:extLst>
          </p:cNvPr>
          <p:cNvSpPr>
            <a:spLocks noGrp="1"/>
          </p:cNvSpPr>
          <p:nvPr>
            <p:ph type="body" sz="quarter" idx="10"/>
          </p:nvPr>
        </p:nvSpPr>
        <p:spPr/>
        <p:txBody>
          <a:bodyPr/>
          <a:lstStyle/>
          <a:p>
            <a:endParaRPr lang="fr-CH"/>
          </a:p>
        </p:txBody>
      </p:sp>
      <p:sp>
        <p:nvSpPr>
          <p:cNvPr id="3" name="Espace réservé du texte 2">
            <a:extLst>
              <a:ext uri="{FF2B5EF4-FFF2-40B4-BE49-F238E27FC236}">
                <a16:creationId xmlns:a16="http://schemas.microsoft.com/office/drawing/2014/main" id="{65E1B905-8076-CB61-A289-1A003E343934}"/>
              </a:ext>
            </a:extLst>
          </p:cNvPr>
          <p:cNvSpPr>
            <a:spLocks noGrp="1"/>
          </p:cNvSpPr>
          <p:nvPr>
            <p:ph type="body" sz="quarter" idx="11"/>
          </p:nvPr>
        </p:nvSpPr>
        <p:spPr/>
        <p:txBody>
          <a:bodyPr/>
          <a:lstStyle/>
          <a:p>
            <a:pPr marL="342900" indent="-342900">
              <a:buFont typeface="Wingdings" panose="05000000000000000000" pitchFamily="2" charset="2"/>
              <a:buChar char="Ø"/>
            </a:pPr>
            <a:r>
              <a:rPr lang="fr-CH" dirty="0"/>
              <a:t>Les effets du récit sur le narrateur et sur le recueilleur ne sont pas utilisés dans la recherche scientifique mais ont une grande place dans le recueil de récits de vie</a:t>
            </a:r>
          </a:p>
          <a:p>
            <a:pPr marL="342900" indent="-342900">
              <a:buFont typeface="Wingdings" panose="05000000000000000000" pitchFamily="2" charset="2"/>
              <a:buChar char="Ø"/>
            </a:pPr>
            <a:endParaRPr lang="fr-CH" dirty="0"/>
          </a:p>
          <a:p>
            <a:pPr marL="342900" indent="-342900">
              <a:buFont typeface="Wingdings" panose="05000000000000000000" pitchFamily="2" charset="2"/>
              <a:buChar char="Ø"/>
            </a:pPr>
            <a:r>
              <a:rPr lang="fr-CH" dirty="0"/>
              <a:t>Le recueil de récit ne se fait pas seul, le recueilleur se trouve en face du narrateur. Il est aussi sujet du récit de par ses résonnances, ses interactions et son interprétation </a:t>
            </a:r>
          </a:p>
          <a:p>
            <a:pPr marL="342900" indent="-342900">
              <a:buFont typeface="Wingdings" panose="05000000000000000000" pitchFamily="2" charset="2"/>
              <a:buChar char="Ø"/>
            </a:pPr>
            <a:r>
              <a:rPr lang="fr-CH" dirty="0"/>
              <a:t>Dès lors, c’est une co-construction entre narrateur et recueilleur contribuant à la construction du récit (</a:t>
            </a:r>
            <a:r>
              <a:rPr lang="fr-CH" dirty="0" err="1"/>
              <a:t>Schmutz</a:t>
            </a:r>
            <a:r>
              <a:rPr lang="fr-CH" dirty="0"/>
              <a:t>-Brun, 2006)</a:t>
            </a:r>
          </a:p>
        </p:txBody>
      </p:sp>
    </p:spTree>
    <p:extLst>
      <p:ext uri="{BB962C8B-B14F-4D97-AF65-F5344CB8AC3E}">
        <p14:creationId xmlns:p14="http://schemas.microsoft.com/office/powerpoint/2010/main" val="34017373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8921F82-0446-A374-C5EC-998A5B7F1A01}"/>
              </a:ext>
            </a:extLst>
          </p:cNvPr>
          <p:cNvSpPr>
            <a:spLocks noGrp="1"/>
          </p:cNvSpPr>
          <p:nvPr>
            <p:ph type="body" sz="quarter" idx="10"/>
          </p:nvPr>
        </p:nvSpPr>
        <p:spPr/>
        <p:txBody>
          <a:bodyPr/>
          <a:lstStyle/>
          <a:p>
            <a:r>
              <a:rPr lang="fr-CH" dirty="0"/>
              <a:t>Je cite Catherine </a:t>
            </a:r>
            <a:r>
              <a:rPr lang="fr-CH" dirty="0" err="1"/>
              <a:t>Schmutz</a:t>
            </a:r>
            <a:r>
              <a:rPr lang="fr-CH" dirty="0"/>
              <a:t>-Brun pour conclure</a:t>
            </a:r>
          </a:p>
        </p:txBody>
      </p:sp>
      <p:sp>
        <p:nvSpPr>
          <p:cNvPr id="3" name="Espace réservé du texte 2">
            <a:extLst>
              <a:ext uri="{FF2B5EF4-FFF2-40B4-BE49-F238E27FC236}">
                <a16:creationId xmlns:a16="http://schemas.microsoft.com/office/drawing/2014/main" id="{537E4A7F-A037-C49B-1CBE-58C42D80C0C8}"/>
              </a:ext>
            </a:extLst>
          </p:cNvPr>
          <p:cNvSpPr>
            <a:spLocks noGrp="1"/>
          </p:cNvSpPr>
          <p:nvPr>
            <p:ph type="body" sz="quarter" idx="11"/>
          </p:nvPr>
        </p:nvSpPr>
        <p:spPr/>
        <p:txBody>
          <a:bodyPr/>
          <a:lstStyle/>
          <a:p>
            <a:pPr algn="ctr"/>
            <a:r>
              <a:rPr lang="fr-CH" sz="2800" dirty="0">
                <a:solidFill>
                  <a:schemeClr val="accent6">
                    <a:lumMod val="50000"/>
                  </a:schemeClr>
                </a:solidFill>
              </a:rPr>
              <a:t>En nous faisant don de son récit, </a:t>
            </a:r>
          </a:p>
          <a:p>
            <a:pPr algn="ctr"/>
            <a:r>
              <a:rPr lang="fr-CH" sz="2800" dirty="0">
                <a:solidFill>
                  <a:schemeClr val="accent6">
                    <a:lumMod val="50000"/>
                  </a:schemeClr>
                </a:solidFill>
              </a:rPr>
              <a:t>le narrateur ne nous implique pas dans une réception passive (…), </a:t>
            </a:r>
          </a:p>
          <a:p>
            <a:pPr algn="ctr"/>
            <a:r>
              <a:rPr lang="fr-CH" sz="2800" dirty="0">
                <a:solidFill>
                  <a:schemeClr val="accent6">
                    <a:lumMod val="50000"/>
                  </a:schemeClr>
                </a:solidFill>
              </a:rPr>
              <a:t>mais il nous ouvre à accueillir les brisures transformées</a:t>
            </a:r>
          </a:p>
          <a:p>
            <a:pPr algn="ctr"/>
            <a:r>
              <a:rPr lang="fr-CH" sz="2800" dirty="0">
                <a:solidFill>
                  <a:schemeClr val="accent6">
                    <a:lumMod val="50000"/>
                  </a:schemeClr>
                </a:solidFill>
              </a:rPr>
              <a:t>en éclats lumineux. </a:t>
            </a:r>
          </a:p>
          <a:p>
            <a:pPr algn="ctr"/>
            <a:r>
              <a:rPr lang="fr-CH" sz="2800" dirty="0">
                <a:solidFill>
                  <a:schemeClr val="accent6">
                    <a:lumMod val="50000"/>
                  </a:schemeClr>
                </a:solidFill>
              </a:rPr>
              <a:t>Ce sont ces récits qui nous transforment dans notre humanité (2006, p.10)</a:t>
            </a:r>
          </a:p>
        </p:txBody>
      </p:sp>
    </p:spTree>
    <p:extLst>
      <p:ext uri="{BB962C8B-B14F-4D97-AF65-F5344CB8AC3E}">
        <p14:creationId xmlns:p14="http://schemas.microsoft.com/office/powerpoint/2010/main" val="21856173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5D2C0AF-3BC9-1336-08DE-509C9CD85673}"/>
              </a:ext>
            </a:extLst>
          </p:cNvPr>
          <p:cNvSpPr txBox="1"/>
          <p:nvPr/>
        </p:nvSpPr>
        <p:spPr>
          <a:xfrm>
            <a:off x="377354" y="936173"/>
            <a:ext cx="10081120" cy="7232749"/>
          </a:xfrm>
          <a:prstGeom prst="rect">
            <a:avLst/>
          </a:prstGeom>
          <a:noFill/>
        </p:spPr>
        <p:txBody>
          <a:bodyPr wrap="square">
            <a:spAutoFit/>
          </a:bodyPr>
          <a:lstStyle/>
          <a:p>
            <a:r>
              <a:rPr lang="fr-CH" sz="2400" b="1" u="sng" dirty="0">
                <a:solidFill>
                  <a:srgbClr val="707173"/>
                </a:solidFill>
                <a:latin typeface="Times New Roman" panose="02020603050405020304" pitchFamily="18" charset="0"/>
                <a:cs typeface="Times New Roman" panose="02020603050405020304" pitchFamily="18" charset="0"/>
              </a:rPr>
              <a:t>Bibliographie</a:t>
            </a:r>
          </a:p>
          <a:p>
            <a:endParaRPr lang="fr-CH" sz="2400" b="1" u="sng" dirty="0">
              <a:solidFill>
                <a:srgbClr val="707173"/>
              </a:solidFill>
              <a:latin typeface="Times New Roman" panose="02020603050405020304" pitchFamily="18" charset="0"/>
              <a:cs typeface="Times New Roman" panose="02020603050405020304" pitchFamily="18" charset="0"/>
            </a:endParaRPr>
          </a:p>
          <a:p>
            <a:r>
              <a:rPr lang="fr-CH" sz="2000" b="1" dirty="0">
                <a:solidFill>
                  <a:schemeClr val="accent6">
                    <a:lumMod val="50000"/>
                  </a:schemeClr>
                </a:solidFill>
                <a:effectLst/>
                <a:latin typeface="Times New Roman" panose="02020603050405020304" pitchFamily="18" charset="0"/>
                <a:ea typeface="Times New Roman" panose="02020603050405020304" pitchFamily="18" charset="0"/>
              </a:rPr>
              <a:t>Bakhtine, M. (1984). </a:t>
            </a:r>
            <a:r>
              <a:rPr lang="fr-CH" sz="2000" i="1" dirty="0">
                <a:solidFill>
                  <a:schemeClr val="accent6">
                    <a:lumMod val="50000"/>
                  </a:schemeClr>
                </a:solidFill>
                <a:effectLst/>
                <a:latin typeface="Times New Roman" panose="02020603050405020304" pitchFamily="18" charset="0"/>
                <a:ea typeface="Times New Roman" panose="02020603050405020304" pitchFamily="18" charset="0"/>
              </a:rPr>
              <a:t>Esthétique de la création verbale</a:t>
            </a:r>
            <a:r>
              <a:rPr lang="fr-CH" sz="2000" dirty="0">
                <a:solidFill>
                  <a:schemeClr val="accent6">
                    <a:lumMod val="50000"/>
                  </a:schemeClr>
                </a:solidFill>
                <a:effectLst/>
                <a:latin typeface="Times New Roman" panose="02020603050405020304" pitchFamily="18" charset="0"/>
                <a:ea typeface="Times New Roman" panose="02020603050405020304" pitchFamily="18" charset="0"/>
              </a:rPr>
              <a:t>. </a:t>
            </a:r>
            <a:r>
              <a:rPr lang="en-GB" sz="2000" dirty="0">
                <a:solidFill>
                  <a:schemeClr val="accent6">
                    <a:lumMod val="50000"/>
                  </a:schemeClr>
                </a:solidFill>
                <a:effectLst/>
                <a:latin typeface="Times New Roman" panose="02020603050405020304" pitchFamily="18" charset="0"/>
                <a:ea typeface="Times New Roman" panose="02020603050405020304" pitchFamily="18" charset="0"/>
              </a:rPr>
              <a:t>Paris: Gallimard.</a:t>
            </a:r>
          </a:p>
          <a:p>
            <a:endParaRPr lang="fr-CH" sz="2000" b="0" dirty="0">
              <a:solidFill>
                <a:srgbClr val="707173"/>
              </a:solidFill>
            </a:endParaRPr>
          </a:p>
          <a:p>
            <a:r>
              <a:rPr lang="fr-CH" sz="20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Baudouin, J.-M. (2003). </a:t>
            </a:r>
            <a:r>
              <a:rPr lang="fr-CH" sz="2000" i="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De l'épreuve autobiographique.</a:t>
            </a:r>
            <a:r>
              <a:rPr lang="fr-CH" sz="2000"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Genève, Genève.</a:t>
            </a:r>
            <a:r>
              <a:rPr lang="fr-CH" sz="2000" b="0" dirty="0">
                <a:solidFill>
                  <a:schemeClr val="accent6">
                    <a:lumMod val="50000"/>
                  </a:schemeClr>
                </a:solidFill>
                <a:latin typeface="Times New Roman" panose="02020603050405020304" pitchFamily="18" charset="0"/>
                <a:cs typeface="Times New Roman" panose="02020603050405020304" pitchFamily="18" charset="0"/>
              </a:rPr>
              <a:t> </a:t>
            </a:r>
          </a:p>
          <a:p>
            <a:endParaRPr lang="fr-CH" sz="2000" dirty="0"/>
          </a:p>
          <a:p>
            <a:r>
              <a:rPr lang="fr-CH" sz="20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Cohen-</a:t>
            </a:r>
            <a:r>
              <a:rPr lang="fr-CH" sz="2000" b="1" dirty="0" err="1">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Emerique</a:t>
            </a:r>
            <a:r>
              <a:rPr lang="fr-CH" sz="20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M. (2011). </a:t>
            </a:r>
            <a:r>
              <a:rPr lang="fr-CH" sz="2000" i="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Pour une approche interculturelle en travail social. Théories et pratiques</a:t>
            </a:r>
            <a:r>
              <a:rPr lang="fr-CH" sz="2000"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Rennes: Presses de L'EHESP.</a:t>
            </a:r>
          </a:p>
          <a:p>
            <a:endParaRPr lang="fr-CH" sz="2000" dirty="0">
              <a:solidFill>
                <a:schemeClr val="accent6">
                  <a:lumMod val="50000"/>
                </a:schemeClr>
              </a:solidFill>
              <a:latin typeface="Times New Roman" panose="02020603050405020304" pitchFamily="18" charset="0"/>
              <a:cs typeface="Times New Roman" panose="02020603050405020304" pitchFamily="18" charset="0"/>
            </a:endParaRPr>
          </a:p>
          <a:p>
            <a:r>
              <a:rPr lang="fr-CH" sz="2000" b="1" dirty="0">
                <a:solidFill>
                  <a:schemeClr val="accent6">
                    <a:lumMod val="50000"/>
                  </a:schemeClr>
                </a:solidFill>
                <a:effectLst/>
                <a:latin typeface="Times New Roman" panose="02020603050405020304" pitchFamily="18" charset="0"/>
                <a:ea typeface="Times New Roman" panose="02020603050405020304" pitchFamily="18" charset="0"/>
              </a:rPr>
              <a:t>De Gaulejac, V. (1987). </a:t>
            </a:r>
            <a:r>
              <a:rPr lang="fr-CH" sz="2000" i="1" dirty="0">
                <a:solidFill>
                  <a:schemeClr val="accent6">
                    <a:lumMod val="50000"/>
                  </a:schemeClr>
                </a:solidFill>
                <a:effectLst/>
                <a:latin typeface="Times New Roman" panose="02020603050405020304" pitchFamily="18" charset="0"/>
                <a:ea typeface="Times New Roman" panose="02020603050405020304" pitchFamily="18" charset="0"/>
              </a:rPr>
              <a:t>La névrose de classe</a:t>
            </a:r>
            <a:r>
              <a:rPr lang="fr-CH" sz="2000" dirty="0">
                <a:solidFill>
                  <a:schemeClr val="accent6">
                    <a:lumMod val="50000"/>
                  </a:schemeClr>
                </a:solidFill>
                <a:effectLst/>
                <a:latin typeface="Times New Roman" panose="02020603050405020304" pitchFamily="18" charset="0"/>
                <a:ea typeface="Times New Roman" panose="02020603050405020304" pitchFamily="18" charset="0"/>
              </a:rPr>
              <a:t>. Paris: Hommes et groupes.</a:t>
            </a:r>
          </a:p>
          <a:p>
            <a:endParaRPr lang="fr-CH" sz="2000" dirty="0">
              <a:solidFill>
                <a:schemeClr val="accent6">
                  <a:lumMod val="50000"/>
                </a:schemeClr>
              </a:solidFill>
              <a:latin typeface="Times New Roman" panose="02020603050405020304" pitchFamily="18" charset="0"/>
              <a:ea typeface="Times New Roman" panose="02020603050405020304" pitchFamily="18" charset="0"/>
            </a:endParaRPr>
          </a:p>
          <a:p>
            <a:r>
              <a:rPr lang="fr-CH" sz="2400" b="1" dirty="0">
                <a:solidFill>
                  <a:schemeClr val="accent6">
                    <a:lumMod val="50000"/>
                  </a:schemeClr>
                </a:solidFill>
                <a:effectLst/>
                <a:latin typeface="Times New Roman" panose="02020603050405020304" pitchFamily="18" charset="0"/>
                <a:ea typeface="Times New Roman" panose="02020603050405020304" pitchFamily="18" charset="0"/>
              </a:rPr>
              <a:t>Lahlou, M. (2008). </a:t>
            </a:r>
            <a:r>
              <a:rPr lang="fr-CH" sz="2400" dirty="0">
                <a:solidFill>
                  <a:schemeClr val="accent6">
                    <a:lumMod val="50000"/>
                  </a:schemeClr>
                </a:solidFill>
                <a:effectLst/>
                <a:latin typeface="Times New Roman" panose="02020603050405020304" pitchFamily="18" charset="0"/>
                <a:ea typeface="Times New Roman" panose="02020603050405020304" pitchFamily="18" charset="0"/>
              </a:rPr>
              <a:t>L'identité et la mémoire de l'étranger à l'épreuve des méthodologies. In C. </a:t>
            </a:r>
            <a:r>
              <a:rPr lang="fr-CH" sz="2400" dirty="0" err="1">
                <a:solidFill>
                  <a:schemeClr val="accent6">
                    <a:lumMod val="50000"/>
                  </a:schemeClr>
                </a:solidFill>
                <a:effectLst/>
                <a:latin typeface="Times New Roman" panose="02020603050405020304" pitchFamily="18" charset="0"/>
                <a:ea typeface="Times New Roman" panose="02020603050405020304" pitchFamily="18" charset="0"/>
              </a:rPr>
              <a:t>Perregaux</a:t>
            </a:r>
            <a:r>
              <a:rPr lang="fr-CH" sz="2400" dirty="0">
                <a:solidFill>
                  <a:schemeClr val="accent6">
                    <a:lumMod val="50000"/>
                  </a:schemeClr>
                </a:solidFill>
                <a:effectLst/>
                <a:latin typeface="Times New Roman" panose="02020603050405020304" pitchFamily="18" charset="0"/>
                <a:ea typeface="Times New Roman" panose="02020603050405020304" pitchFamily="18" charset="0"/>
              </a:rPr>
              <a:t>, P. </a:t>
            </a:r>
            <a:r>
              <a:rPr lang="fr-CH" sz="2400" dirty="0" err="1">
                <a:solidFill>
                  <a:schemeClr val="accent6">
                    <a:lumMod val="50000"/>
                  </a:schemeClr>
                </a:solidFill>
                <a:effectLst/>
                <a:latin typeface="Times New Roman" panose="02020603050405020304" pitchFamily="18" charset="0"/>
                <a:ea typeface="Times New Roman" panose="02020603050405020304" pitchFamily="18" charset="0"/>
              </a:rPr>
              <a:t>Dasen</a:t>
            </a:r>
            <a:r>
              <a:rPr lang="fr-CH" sz="2400" dirty="0">
                <a:solidFill>
                  <a:schemeClr val="accent6">
                    <a:lumMod val="50000"/>
                  </a:schemeClr>
                </a:solidFill>
                <a:effectLst/>
                <a:latin typeface="Times New Roman" panose="02020603050405020304" pitchFamily="18" charset="0"/>
                <a:ea typeface="Times New Roman" panose="02020603050405020304" pitchFamily="18" charset="0"/>
              </a:rPr>
              <a:t>, Y. </a:t>
            </a:r>
            <a:r>
              <a:rPr lang="fr-CH" sz="2400" dirty="0" err="1">
                <a:solidFill>
                  <a:schemeClr val="accent6">
                    <a:lumMod val="50000"/>
                  </a:schemeClr>
                </a:solidFill>
                <a:effectLst/>
                <a:latin typeface="Times New Roman" panose="02020603050405020304" pitchFamily="18" charset="0"/>
                <a:ea typeface="Times New Roman" panose="02020603050405020304" pitchFamily="18" charset="0"/>
              </a:rPr>
              <a:t>Leanza</a:t>
            </a:r>
            <a:r>
              <a:rPr lang="fr-CH" sz="2400" dirty="0">
                <a:solidFill>
                  <a:schemeClr val="accent6">
                    <a:lumMod val="50000"/>
                  </a:schemeClr>
                </a:solidFill>
                <a:effectLst/>
                <a:latin typeface="Times New Roman" panose="02020603050405020304" pitchFamily="18" charset="0"/>
                <a:ea typeface="Times New Roman" panose="02020603050405020304" pitchFamily="18" charset="0"/>
              </a:rPr>
              <a:t> &amp; A. </a:t>
            </a:r>
            <a:r>
              <a:rPr lang="fr-CH" sz="2400" dirty="0" err="1">
                <a:solidFill>
                  <a:schemeClr val="accent6">
                    <a:lumMod val="50000"/>
                  </a:schemeClr>
                </a:solidFill>
                <a:effectLst/>
                <a:latin typeface="Times New Roman" panose="02020603050405020304" pitchFamily="18" charset="0"/>
                <a:ea typeface="Times New Roman" panose="02020603050405020304" pitchFamily="18" charset="0"/>
              </a:rPr>
              <a:t>Gorga</a:t>
            </a:r>
            <a:r>
              <a:rPr lang="fr-CH" sz="2400" dirty="0">
                <a:solidFill>
                  <a:schemeClr val="accent6">
                    <a:lumMod val="50000"/>
                  </a:schemeClr>
                </a:solidFill>
                <a:effectLst/>
                <a:latin typeface="Times New Roman" panose="02020603050405020304" pitchFamily="18" charset="0"/>
                <a:ea typeface="Times New Roman" panose="02020603050405020304" pitchFamily="18" charset="0"/>
              </a:rPr>
              <a:t> (</a:t>
            </a:r>
            <a:r>
              <a:rPr lang="fr-CH" sz="2400" dirty="0" err="1">
                <a:solidFill>
                  <a:schemeClr val="accent6">
                    <a:lumMod val="50000"/>
                  </a:schemeClr>
                </a:solidFill>
                <a:effectLst/>
                <a:latin typeface="Times New Roman" panose="02020603050405020304" pitchFamily="18" charset="0"/>
                <a:ea typeface="Times New Roman" panose="02020603050405020304" pitchFamily="18" charset="0"/>
              </a:rPr>
              <a:t>Eds</a:t>
            </a:r>
            <a:r>
              <a:rPr lang="fr-CH" sz="2400" dirty="0">
                <a:solidFill>
                  <a:schemeClr val="accent6">
                    <a:lumMod val="50000"/>
                  </a:schemeClr>
                </a:solidFill>
                <a:effectLst/>
                <a:latin typeface="Times New Roman" panose="02020603050405020304" pitchFamily="18" charset="0"/>
                <a:ea typeface="Times New Roman" panose="02020603050405020304" pitchFamily="18" charset="0"/>
              </a:rPr>
              <a:t>.), </a:t>
            </a:r>
            <a:r>
              <a:rPr lang="fr-CH" sz="2400" i="1" dirty="0">
                <a:solidFill>
                  <a:schemeClr val="accent6">
                    <a:lumMod val="50000"/>
                  </a:schemeClr>
                </a:solidFill>
                <a:effectLst/>
                <a:latin typeface="Times New Roman" panose="02020603050405020304" pitchFamily="18" charset="0"/>
                <a:ea typeface="Times New Roman" panose="02020603050405020304" pitchFamily="18" charset="0"/>
              </a:rPr>
              <a:t>L'</a:t>
            </a:r>
            <a:r>
              <a:rPr lang="fr-CH" sz="2400" i="1" dirty="0" err="1">
                <a:solidFill>
                  <a:schemeClr val="accent6">
                    <a:lumMod val="50000"/>
                  </a:schemeClr>
                </a:solidFill>
                <a:effectLst/>
                <a:latin typeface="Times New Roman" panose="02020603050405020304" pitchFamily="18" charset="0"/>
                <a:ea typeface="Times New Roman" panose="02020603050405020304" pitchFamily="18" charset="0"/>
              </a:rPr>
              <a:t>interculturalisation</a:t>
            </a:r>
            <a:r>
              <a:rPr lang="fr-CH" sz="2400" i="1" dirty="0">
                <a:solidFill>
                  <a:schemeClr val="accent6">
                    <a:lumMod val="50000"/>
                  </a:schemeClr>
                </a:solidFill>
                <a:effectLst/>
                <a:latin typeface="Times New Roman" panose="02020603050405020304" pitchFamily="18" charset="0"/>
                <a:ea typeface="Times New Roman" panose="02020603050405020304" pitchFamily="18" charset="0"/>
              </a:rPr>
              <a:t> des savoirs : entre pratiques et théories</a:t>
            </a:r>
            <a:r>
              <a:rPr lang="fr-CH" sz="2400" dirty="0">
                <a:solidFill>
                  <a:schemeClr val="accent6">
                    <a:lumMod val="50000"/>
                  </a:schemeClr>
                </a:solidFill>
                <a:effectLst/>
                <a:latin typeface="Times New Roman" panose="02020603050405020304" pitchFamily="18" charset="0"/>
                <a:ea typeface="Times New Roman" panose="02020603050405020304" pitchFamily="18" charset="0"/>
              </a:rPr>
              <a:t> (pp. 29-59). Paris: L'Harmattan.</a:t>
            </a:r>
            <a:endParaRPr lang="fr-CH" sz="2000" dirty="0">
              <a:solidFill>
                <a:schemeClr val="accent6">
                  <a:lumMod val="50000"/>
                </a:schemeClr>
              </a:solidFill>
              <a:effectLst/>
              <a:latin typeface="Times New Roman" panose="02020603050405020304" pitchFamily="18" charset="0"/>
              <a:ea typeface="Times New Roman" panose="02020603050405020304" pitchFamily="18" charset="0"/>
            </a:endParaRPr>
          </a:p>
          <a:p>
            <a:endParaRPr lang="fr-CH" sz="2000" b="1" dirty="0"/>
          </a:p>
          <a:p>
            <a:r>
              <a:rPr lang="fr-CH" sz="2000" b="1" dirty="0">
                <a:solidFill>
                  <a:schemeClr val="accent6">
                    <a:lumMod val="50000"/>
                  </a:schemeClr>
                </a:solidFill>
                <a:effectLst/>
                <a:latin typeface="Times New Roman" panose="02020603050405020304" pitchFamily="18" charset="0"/>
                <a:ea typeface="Times New Roman" panose="02020603050405020304" pitchFamily="18" charset="0"/>
              </a:rPr>
              <a:t>Levy, R. (2001). </a:t>
            </a:r>
            <a:r>
              <a:rPr lang="fr-CH" sz="2000" dirty="0">
                <a:solidFill>
                  <a:schemeClr val="accent6">
                    <a:lumMod val="50000"/>
                  </a:schemeClr>
                </a:solidFill>
                <a:effectLst/>
                <a:latin typeface="Times New Roman" panose="02020603050405020304" pitchFamily="18" charset="0"/>
                <a:ea typeface="Times New Roman" panose="02020603050405020304" pitchFamily="18" charset="0"/>
              </a:rPr>
              <a:t>Regard sociologique sur les parcours de vie. In M. </a:t>
            </a:r>
            <a:r>
              <a:rPr lang="fr-CH" sz="2000" dirty="0" err="1">
                <a:solidFill>
                  <a:schemeClr val="accent6">
                    <a:lumMod val="50000"/>
                  </a:schemeClr>
                </a:solidFill>
                <a:effectLst/>
                <a:latin typeface="Times New Roman" panose="02020603050405020304" pitchFamily="18" charset="0"/>
                <a:ea typeface="Times New Roman" panose="02020603050405020304" pitchFamily="18" charset="0"/>
              </a:rPr>
              <a:t>Alhadeff</a:t>
            </a:r>
            <a:r>
              <a:rPr lang="fr-CH" sz="2000" dirty="0">
                <a:solidFill>
                  <a:schemeClr val="accent6">
                    <a:lumMod val="50000"/>
                  </a:schemeClr>
                </a:solidFill>
                <a:effectLst/>
                <a:latin typeface="Times New Roman" panose="02020603050405020304" pitchFamily="18" charset="0"/>
                <a:ea typeface="Times New Roman" panose="02020603050405020304" pitchFamily="18" charset="0"/>
              </a:rPr>
              <a:t>, </a:t>
            </a:r>
            <a:r>
              <a:rPr lang="fr-CH" sz="2000" b="1" dirty="0">
                <a:solidFill>
                  <a:schemeClr val="accent6">
                    <a:lumMod val="50000"/>
                  </a:schemeClr>
                </a:solidFill>
                <a:effectLst/>
                <a:latin typeface="Times New Roman" panose="02020603050405020304" pitchFamily="18" charset="0"/>
                <a:ea typeface="Times New Roman" panose="02020603050405020304" pitchFamily="18" charset="0"/>
              </a:rPr>
              <a:t>J.-M. Baudouin, M. </a:t>
            </a:r>
            <a:r>
              <a:rPr lang="fr-CH" sz="2000" b="1" dirty="0" err="1">
                <a:solidFill>
                  <a:schemeClr val="accent6">
                    <a:lumMod val="50000"/>
                  </a:schemeClr>
                </a:solidFill>
                <a:effectLst/>
                <a:latin typeface="Times New Roman" panose="02020603050405020304" pitchFamily="18" charset="0"/>
                <a:ea typeface="Times New Roman" panose="02020603050405020304" pitchFamily="18" charset="0"/>
              </a:rPr>
              <a:t>Charmillot</a:t>
            </a:r>
            <a:r>
              <a:rPr lang="fr-CH" sz="2000" b="1" dirty="0">
                <a:solidFill>
                  <a:schemeClr val="accent6">
                    <a:lumMod val="50000"/>
                  </a:schemeClr>
                </a:solidFill>
                <a:effectLst/>
                <a:latin typeface="Times New Roman" panose="02020603050405020304" pitchFamily="18" charset="0"/>
                <a:ea typeface="Times New Roman" panose="02020603050405020304" pitchFamily="18" charset="0"/>
              </a:rPr>
              <a:t>, C. </a:t>
            </a:r>
            <a:r>
              <a:rPr lang="fr-CH" sz="2000" b="1" dirty="0" err="1">
                <a:solidFill>
                  <a:schemeClr val="accent6">
                    <a:lumMod val="50000"/>
                  </a:schemeClr>
                </a:solidFill>
                <a:effectLst/>
                <a:latin typeface="Times New Roman" panose="02020603050405020304" pitchFamily="18" charset="0"/>
                <a:ea typeface="Times New Roman" panose="02020603050405020304" pitchFamily="18" charset="0"/>
              </a:rPr>
              <a:t>Chatenoud</a:t>
            </a:r>
            <a:r>
              <a:rPr lang="fr-CH" sz="2000" b="1" dirty="0">
                <a:solidFill>
                  <a:schemeClr val="accent6">
                    <a:lumMod val="50000"/>
                  </a:schemeClr>
                </a:solidFill>
                <a:effectLst/>
                <a:latin typeface="Times New Roman" panose="02020603050405020304" pitchFamily="18" charset="0"/>
                <a:ea typeface="Times New Roman" panose="02020603050405020304" pitchFamily="18" charset="0"/>
              </a:rPr>
              <a:t>, D. Morin, D. </a:t>
            </a:r>
            <a:r>
              <a:rPr lang="fr-CH" sz="2000" b="1" dirty="0" err="1">
                <a:solidFill>
                  <a:schemeClr val="accent6">
                    <a:lumMod val="50000"/>
                  </a:schemeClr>
                </a:solidFill>
                <a:effectLst/>
                <a:latin typeface="Times New Roman" panose="02020603050405020304" pitchFamily="18" charset="0"/>
                <a:ea typeface="Times New Roman" panose="02020603050405020304" pitchFamily="18" charset="0"/>
              </a:rPr>
              <a:t>Neuenschwander</a:t>
            </a:r>
            <a:r>
              <a:rPr lang="fr-CH" sz="2000" b="1" dirty="0">
                <a:solidFill>
                  <a:schemeClr val="accent6">
                    <a:lumMod val="50000"/>
                  </a:schemeClr>
                </a:solidFill>
                <a:effectLst/>
                <a:latin typeface="Times New Roman" panose="02020603050405020304" pitchFamily="18" charset="0"/>
                <a:ea typeface="Times New Roman" panose="02020603050405020304" pitchFamily="18" charset="0"/>
              </a:rPr>
              <a:t>, G. </a:t>
            </a:r>
            <a:r>
              <a:rPr lang="fr-CH" sz="2000" b="1" dirty="0" err="1">
                <a:solidFill>
                  <a:schemeClr val="accent6">
                    <a:lumMod val="50000"/>
                  </a:schemeClr>
                </a:solidFill>
                <a:effectLst/>
                <a:latin typeface="Times New Roman" panose="02020603050405020304" pitchFamily="18" charset="0"/>
                <a:ea typeface="Times New Roman" panose="02020603050405020304" pitchFamily="18" charset="0"/>
              </a:rPr>
              <a:t>Pelgrims</a:t>
            </a:r>
            <a:r>
              <a:rPr lang="fr-CH" sz="2000" b="1" dirty="0">
                <a:solidFill>
                  <a:schemeClr val="accent6">
                    <a:lumMod val="50000"/>
                  </a:schemeClr>
                </a:solidFill>
                <a:effectLst/>
                <a:latin typeface="Times New Roman" panose="02020603050405020304" pitchFamily="18" charset="0"/>
                <a:ea typeface="Times New Roman" panose="02020603050405020304" pitchFamily="18" charset="0"/>
              </a:rPr>
              <a:t> Ducrey, A. Thomann &amp; M. Weber (</a:t>
            </a:r>
            <a:r>
              <a:rPr lang="fr-CH" sz="2000" b="1" dirty="0" err="1">
                <a:solidFill>
                  <a:schemeClr val="accent6">
                    <a:lumMod val="50000"/>
                  </a:schemeClr>
                </a:solidFill>
                <a:effectLst/>
                <a:latin typeface="Times New Roman" panose="02020603050405020304" pitchFamily="18" charset="0"/>
                <a:ea typeface="Times New Roman" panose="02020603050405020304" pitchFamily="18" charset="0"/>
              </a:rPr>
              <a:t>Eds</a:t>
            </a:r>
            <a:r>
              <a:rPr lang="fr-CH" sz="2000" b="1" dirty="0">
                <a:solidFill>
                  <a:schemeClr val="accent6">
                    <a:lumMod val="50000"/>
                  </a:schemeClr>
                </a:solidFill>
                <a:effectLst/>
                <a:latin typeface="Times New Roman" panose="02020603050405020304" pitchFamily="18" charset="0"/>
                <a:ea typeface="Times New Roman" panose="02020603050405020304" pitchFamily="18" charset="0"/>
              </a:rPr>
              <a:t>.)</a:t>
            </a:r>
            <a:r>
              <a:rPr lang="fr-CH" sz="2000" dirty="0">
                <a:solidFill>
                  <a:schemeClr val="accent6">
                    <a:lumMod val="50000"/>
                  </a:schemeClr>
                </a:solidFill>
                <a:effectLst/>
                <a:latin typeface="Times New Roman" panose="02020603050405020304" pitchFamily="18" charset="0"/>
                <a:ea typeface="Times New Roman" panose="02020603050405020304" pitchFamily="18" charset="0"/>
              </a:rPr>
              <a:t>, </a:t>
            </a:r>
            <a:r>
              <a:rPr lang="fr-CH" sz="2000" i="1" dirty="0">
                <a:solidFill>
                  <a:schemeClr val="accent6">
                    <a:lumMod val="50000"/>
                  </a:schemeClr>
                </a:solidFill>
                <a:effectLst/>
                <a:latin typeface="Times New Roman" panose="02020603050405020304" pitchFamily="18" charset="0"/>
                <a:ea typeface="Times New Roman" panose="02020603050405020304" pitchFamily="18" charset="0"/>
              </a:rPr>
              <a:t>Regards pluriels sur l'approche biographique : entre discipline et </a:t>
            </a:r>
            <a:r>
              <a:rPr lang="fr-CH" sz="2000" i="1" dirty="0" err="1">
                <a:solidFill>
                  <a:schemeClr val="accent6">
                    <a:lumMod val="50000"/>
                  </a:schemeClr>
                </a:solidFill>
                <a:effectLst/>
                <a:latin typeface="Times New Roman" panose="02020603050405020304" pitchFamily="18" charset="0"/>
                <a:ea typeface="Times New Roman" panose="02020603050405020304" pitchFamily="18" charset="0"/>
              </a:rPr>
              <a:t>interdiscipline</a:t>
            </a:r>
            <a:r>
              <a:rPr lang="fr-CH" sz="2000" dirty="0">
                <a:solidFill>
                  <a:schemeClr val="accent6">
                    <a:lumMod val="50000"/>
                  </a:schemeClr>
                </a:solidFill>
                <a:effectLst/>
                <a:latin typeface="Times New Roman" panose="02020603050405020304" pitchFamily="18" charset="0"/>
                <a:ea typeface="Times New Roman" panose="02020603050405020304" pitchFamily="18" charset="0"/>
              </a:rPr>
              <a:t> (Vol. Les Cahiers de la section des sciences de l'éducation). Carouge.</a:t>
            </a:r>
          </a:p>
          <a:p>
            <a:endParaRPr lang="fr-CH" sz="2000" b="1" dirty="0">
              <a:solidFill>
                <a:schemeClr val="accent6">
                  <a:lumMod val="50000"/>
                </a:schemeClr>
              </a:solidFill>
              <a:latin typeface="Times New Roman" panose="02020603050405020304" pitchFamily="18" charset="0"/>
            </a:endParaRPr>
          </a:p>
          <a:p>
            <a:endParaRPr lang="fr-CH" sz="2000" b="1" dirty="0"/>
          </a:p>
        </p:txBody>
      </p:sp>
    </p:spTree>
    <p:extLst>
      <p:ext uri="{BB962C8B-B14F-4D97-AF65-F5344CB8AC3E}">
        <p14:creationId xmlns:p14="http://schemas.microsoft.com/office/powerpoint/2010/main" val="25085699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A8AD294-C867-D9E0-E624-00D08F303AFF}"/>
              </a:ext>
            </a:extLst>
          </p:cNvPr>
          <p:cNvSpPr txBox="1"/>
          <p:nvPr/>
        </p:nvSpPr>
        <p:spPr>
          <a:xfrm>
            <a:off x="296688" y="809793"/>
            <a:ext cx="10098435" cy="5570756"/>
          </a:xfrm>
          <a:prstGeom prst="rect">
            <a:avLst/>
          </a:prstGeom>
          <a:noFill/>
        </p:spPr>
        <p:txBody>
          <a:bodyPr wrap="square">
            <a:spAutoFit/>
          </a:bodyPr>
          <a:lstStyle/>
          <a:p>
            <a:endParaRPr lang="fr-CH" sz="2000" b="1" dirty="0">
              <a:solidFill>
                <a:schemeClr val="accent6">
                  <a:lumMod val="50000"/>
                </a:schemeClr>
              </a:solidFill>
              <a:effectLst/>
              <a:latin typeface="Times New Roman" panose="02020603050405020304" pitchFamily="18" charset="0"/>
              <a:ea typeface="Times New Roman" panose="02020603050405020304" pitchFamily="18" charset="0"/>
            </a:endParaRPr>
          </a:p>
          <a:p>
            <a:r>
              <a:rPr lang="fr-CH" sz="2000" b="1" dirty="0" err="1">
                <a:solidFill>
                  <a:schemeClr val="accent6">
                    <a:lumMod val="50000"/>
                  </a:schemeClr>
                </a:solidFill>
                <a:effectLst/>
                <a:latin typeface="Times New Roman" panose="02020603050405020304" pitchFamily="18" charset="0"/>
                <a:ea typeface="Times New Roman" panose="02020603050405020304" pitchFamily="18" charset="0"/>
              </a:rPr>
              <a:t>Mujawamariya</a:t>
            </a:r>
            <a:r>
              <a:rPr lang="fr-CH" sz="2000" b="1" dirty="0">
                <a:solidFill>
                  <a:schemeClr val="accent6">
                    <a:lumMod val="50000"/>
                  </a:schemeClr>
                </a:solidFill>
                <a:effectLst/>
                <a:latin typeface="Times New Roman" panose="02020603050405020304" pitchFamily="18" charset="0"/>
                <a:ea typeface="Times New Roman" panose="02020603050405020304" pitchFamily="18" charset="0"/>
              </a:rPr>
              <a:t>, D. (2002). </a:t>
            </a:r>
            <a:r>
              <a:rPr lang="fr-CH" sz="2000" dirty="0">
                <a:solidFill>
                  <a:schemeClr val="accent6">
                    <a:lumMod val="50000"/>
                  </a:schemeClr>
                </a:solidFill>
                <a:effectLst/>
                <a:latin typeface="Times New Roman" panose="02020603050405020304" pitchFamily="18" charset="0"/>
                <a:ea typeface="Times New Roman" panose="02020603050405020304" pitchFamily="18" charset="0"/>
              </a:rPr>
              <a:t>Les minorités visibles sur le chemin de la profession enseignante : un parcours parsemé d'embûches. In D. </a:t>
            </a:r>
            <a:r>
              <a:rPr lang="fr-CH" sz="2000" dirty="0" err="1">
                <a:solidFill>
                  <a:schemeClr val="accent6">
                    <a:lumMod val="50000"/>
                  </a:schemeClr>
                </a:solidFill>
                <a:effectLst/>
                <a:latin typeface="Times New Roman" panose="02020603050405020304" pitchFamily="18" charset="0"/>
                <a:ea typeface="Times New Roman" panose="02020603050405020304" pitchFamily="18" charset="0"/>
              </a:rPr>
              <a:t>Mujawamariya</a:t>
            </a:r>
            <a:r>
              <a:rPr lang="fr-CH" sz="2000" dirty="0">
                <a:solidFill>
                  <a:schemeClr val="accent6">
                    <a:lumMod val="50000"/>
                  </a:schemeClr>
                </a:solidFill>
                <a:effectLst/>
                <a:latin typeface="Times New Roman" panose="02020603050405020304" pitchFamily="18" charset="0"/>
                <a:ea typeface="Times New Roman" panose="02020603050405020304" pitchFamily="18" charset="0"/>
              </a:rPr>
              <a:t> (Ed.), </a:t>
            </a:r>
            <a:r>
              <a:rPr lang="fr-CH" sz="2000" i="1" dirty="0">
                <a:solidFill>
                  <a:schemeClr val="accent6">
                    <a:lumMod val="50000"/>
                  </a:schemeClr>
                </a:solidFill>
                <a:effectLst/>
                <a:latin typeface="Times New Roman" panose="02020603050405020304" pitchFamily="18" charset="0"/>
                <a:ea typeface="Times New Roman" panose="02020603050405020304" pitchFamily="18" charset="0"/>
              </a:rPr>
              <a:t>L'intégration de minorités visibles et ethnoculturelles dans la profession enseignante</a:t>
            </a:r>
            <a:r>
              <a:rPr lang="fr-CH" sz="2000" dirty="0">
                <a:solidFill>
                  <a:schemeClr val="accent6">
                    <a:lumMod val="50000"/>
                  </a:schemeClr>
                </a:solidFill>
                <a:effectLst/>
                <a:latin typeface="Times New Roman" panose="02020603050405020304" pitchFamily="18" charset="0"/>
                <a:ea typeface="Times New Roman" panose="02020603050405020304" pitchFamily="18" charset="0"/>
              </a:rPr>
              <a:t> (pp. 199-243). Outremont: Les Editions logiques</a:t>
            </a:r>
            <a:r>
              <a:rPr lang="fr-CH" sz="1600" dirty="0">
                <a:effectLst/>
                <a:latin typeface="Times New Roman" panose="02020603050405020304" pitchFamily="18" charset="0"/>
                <a:ea typeface="Times New Roman" panose="02020603050405020304" pitchFamily="18" charset="0"/>
              </a:rPr>
              <a:t>.</a:t>
            </a:r>
          </a:p>
          <a:p>
            <a:r>
              <a:rPr lang="fr-CH" sz="2400" b="1" dirty="0" err="1">
                <a:solidFill>
                  <a:schemeClr val="accent6">
                    <a:lumMod val="50000"/>
                  </a:schemeClr>
                </a:solidFill>
                <a:effectLst/>
                <a:latin typeface="Times New Roman" panose="02020603050405020304" pitchFamily="18" charset="0"/>
                <a:ea typeface="Times New Roman" panose="02020603050405020304" pitchFamily="18" charset="0"/>
              </a:rPr>
              <a:t>Niewiadomski</a:t>
            </a:r>
            <a:r>
              <a:rPr lang="fr-CH" sz="2400" b="1" dirty="0">
                <a:solidFill>
                  <a:schemeClr val="accent6">
                    <a:lumMod val="50000"/>
                  </a:schemeClr>
                </a:solidFill>
                <a:effectLst/>
                <a:latin typeface="Times New Roman" panose="02020603050405020304" pitchFamily="18" charset="0"/>
                <a:ea typeface="Times New Roman" panose="02020603050405020304" pitchFamily="18" charset="0"/>
              </a:rPr>
              <a:t>, C. (2003). </a:t>
            </a:r>
            <a:r>
              <a:rPr lang="fr-CH" sz="2400" i="1" dirty="0">
                <a:solidFill>
                  <a:schemeClr val="accent6">
                    <a:lumMod val="50000"/>
                  </a:schemeClr>
                </a:solidFill>
                <a:effectLst/>
                <a:latin typeface="Times New Roman" panose="02020603050405020304" pitchFamily="18" charset="0"/>
                <a:ea typeface="Times New Roman" panose="02020603050405020304" pitchFamily="18" charset="0"/>
              </a:rPr>
              <a:t>Penser la dimension humaine à l'hôpital. Une démarche d'histoire de vie de collectivité dans un service hospitalier</a:t>
            </a:r>
            <a:r>
              <a:rPr lang="fr-CH" sz="2400" dirty="0">
                <a:solidFill>
                  <a:schemeClr val="accent6">
                    <a:lumMod val="50000"/>
                  </a:schemeClr>
                </a:solidFill>
                <a:effectLst/>
                <a:latin typeface="Times New Roman" panose="02020603050405020304" pitchFamily="18" charset="0"/>
                <a:ea typeface="Times New Roman" panose="02020603050405020304" pitchFamily="18" charset="0"/>
              </a:rPr>
              <a:t>. Paris: Editions </a:t>
            </a:r>
            <a:r>
              <a:rPr lang="fr-CH" sz="2400" dirty="0" err="1">
                <a:solidFill>
                  <a:schemeClr val="accent6">
                    <a:lumMod val="50000"/>
                  </a:schemeClr>
                </a:solidFill>
                <a:effectLst/>
                <a:latin typeface="Times New Roman" panose="02020603050405020304" pitchFamily="18" charset="0"/>
                <a:ea typeface="Times New Roman" panose="02020603050405020304" pitchFamily="18" charset="0"/>
              </a:rPr>
              <a:t>Seli</a:t>
            </a:r>
            <a:r>
              <a:rPr lang="fr-CH" sz="2400" dirty="0">
                <a:solidFill>
                  <a:schemeClr val="accent6">
                    <a:lumMod val="50000"/>
                  </a:schemeClr>
                </a:solidFill>
                <a:effectLst/>
                <a:latin typeface="Times New Roman" panose="02020603050405020304" pitchFamily="18" charset="0"/>
                <a:ea typeface="Times New Roman" panose="02020603050405020304" pitchFamily="18" charset="0"/>
              </a:rPr>
              <a:t> </a:t>
            </a:r>
            <a:r>
              <a:rPr lang="fr-CH" sz="2400" dirty="0" err="1">
                <a:solidFill>
                  <a:schemeClr val="accent6">
                    <a:lumMod val="50000"/>
                  </a:schemeClr>
                </a:solidFill>
                <a:effectLst/>
                <a:latin typeface="Times New Roman" panose="02020603050405020304" pitchFamily="18" charset="0"/>
                <a:ea typeface="Times New Roman" panose="02020603050405020304" pitchFamily="18" charset="0"/>
              </a:rPr>
              <a:t>Arslam</a:t>
            </a:r>
            <a:r>
              <a:rPr lang="fr-CH" sz="2400" dirty="0">
                <a:solidFill>
                  <a:schemeClr val="accent6">
                    <a:lumMod val="50000"/>
                  </a:schemeClr>
                </a:solidFill>
                <a:effectLst/>
                <a:latin typeface="Times New Roman" panose="02020603050405020304" pitchFamily="18" charset="0"/>
                <a:ea typeface="Times New Roman" panose="02020603050405020304" pitchFamily="18" charset="0"/>
              </a:rPr>
              <a:t>.</a:t>
            </a:r>
          </a:p>
          <a:p>
            <a:r>
              <a:rPr lang="fr-CH" sz="2400" b="1" dirty="0" err="1">
                <a:solidFill>
                  <a:schemeClr val="accent6">
                    <a:lumMod val="50000"/>
                  </a:schemeClr>
                </a:solidFill>
                <a:effectLst/>
                <a:latin typeface="Times New Roman" panose="02020603050405020304" pitchFamily="18" charset="0"/>
                <a:ea typeface="Times New Roman" panose="02020603050405020304" pitchFamily="18" charset="0"/>
              </a:rPr>
              <a:t>Sayad</a:t>
            </a:r>
            <a:r>
              <a:rPr lang="fr-CH" sz="2400" b="1" dirty="0">
                <a:solidFill>
                  <a:schemeClr val="accent6">
                    <a:lumMod val="50000"/>
                  </a:schemeClr>
                </a:solidFill>
                <a:effectLst/>
                <a:latin typeface="Times New Roman" panose="02020603050405020304" pitchFamily="18" charset="0"/>
                <a:ea typeface="Times New Roman" panose="02020603050405020304" pitchFamily="18" charset="0"/>
              </a:rPr>
              <a:t>, A. (1999). </a:t>
            </a:r>
            <a:r>
              <a:rPr lang="fr-CH" sz="2400" i="1" dirty="0">
                <a:solidFill>
                  <a:schemeClr val="accent6">
                    <a:lumMod val="50000"/>
                  </a:schemeClr>
                </a:solidFill>
                <a:effectLst/>
                <a:latin typeface="Times New Roman" panose="02020603050405020304" pitchFamily="18" charset="0"/>
                <a:ea typeface="Times New Roman" panose="02020603050405020304" pitchFamily="18" charset="0"/>
              </a:rPr>
              <a:t>La double absence. Des illusions de l'émigré aux souffrances de l'immigré.</a:t>
            </a:r>
            <a:r>
              <a:rPr lang="fr-CH" sz="2400" dirty="0">
                <a:solidFill>
                  <a:schemeClr val="accent6">
                    <a:lumMod val="50000"/>
                  </a:schemeClr>
                </a:solidFill>
                <a:effectLst/>
                <a:latin typeface="Times New Roman" panose="02020603050405020304" pitchFamily="18" charset="0"/>
                <a:ea typeface="Times New Roman" panose="02020603050405020304" pitchFamily="18" charset="0"/>
              </a:rPr>
              <a:t> </a:t>
            </a:r>
            <a:r>
              <a:rPr lang="en-GB" sz="2400" dirty="0">
                <a:solidFill>
                  <a:schemeClr val="accent6">
                    <a:lumMod val="50000"/>
                  </a:schemeClr>
                </a:solidFill>
                <a:effectLst/>
                <a:latin typeface="Times New Roman" panose="02020603050405020304" pitchFamily="18" charset="0"/>
                <a:ea typeface="Times New Roman" panose="02020603050405020304" pitchFamily="18" charset="0"/>
              </a:rPr>
              <a:t>Paris: </a:t>
            </a:r>
            <a:r>
              <a:rPr lang="en-GB" sz="2400" dirty="0" err="1">
                <a:solidFill>
                  <a:schemeClr val="accent6">
                    <a:lumMod val="50000"/>
                  </a:schemeClr>
                </a:solidFill>
                <a:effectLst/>
                <a:latin typeface="Times New Roman" panose="02020603050405020304" pitchFamily="18" charset="0"/>
                <a:ea typeface="Times New Roman" panose="02020603050405020304" pitchFamily="18" charset="0"/>
              </a:rPr>
              <a:t>Seuil</a:t>
            </a:r>
            <a:r>
              <a:rPr lang="en-GB" sz="2400" dirty="0">
                <a:solidFill>
                  <a:schemeClr val="accent6">
                    <a:lumMod val="50000"/>
                  </a:schemeClr>
                </a:solidFill>
                <a:effectLst/>
                <a:latin typeface="Times New Roman" panose="02020603050405020304" pitchFamily="18" charset="0"/>
                <a:ea typeface="Times New Roman" panose="02020603050405020304" pitchFamily="18" charset="0"/>
              </a:rPr>
              <a:t>.</a:t>
            </a:r>
            <a:endParaRPr lang="fr-CH" sz="2400" dirty="0">
              <a:solidFill>
                <a:schemeClr val="accent6">
                  <a:lumMod val="50000"/>
                </a:schemeClr>
              </a:solidFill>
              <a:effectLst/>
              <a:latin typeface="Times New Roman" panose="02020603050405020304" pitchFamily="18" charset="0"/>
              <a:ea typeface="Times New Roman" panose="02020603050405020304" pitchFamily="18" charset="0"/>
            </a:endParaRPr>
          </a:p>
          <a:p>
            <a:endParaRPr lang="fr-CH" sz="1600" b="0" dirty="0">
              <a:solidFill>
                <a:schemeClr val="accent6">
                  <a:lumMod val="50000"/>
                </a:schemeClr>
              </a:solidFill>
            </a:endParaRPr>
          </a:p>
          <a:p>
            <a:r>
              <a:rPr lang="fr-CH" sz="2400" b="1" dirty="0" err="1">
                <a:solidFill>
                  <a:schemeClr val="accent6">
                    <a:lumMod val="50000"/>
                  </a:schemeClr>
                </a:solidFill>
                <a:latin typeface="Times New Roman" panose="02020603050405020304" pitchFamily="18" charset="0"/>
                <a:cs typeface="Times New Roman" panose="02020603050405020304" pitchFamily="18" charset="0"/>
              </a:rPr>
              <a:t>Schmutz</a:t>
            </a:r>
            <a:r>
              <a:rPr lang="fr-CH" sz="2400" b="1" dirty="0">
                <a:solidFill>
                  <a:schemeClr val="accent6">
                    <a:lumMod val="50000"/>
                  </a:schemeClr>
                </a:solidFill>
                <a:latin typeface="Times New Roman" panose="02020603050405020304" pitchFamily="18" charset="0"/>
                <a:cs typeface="Times New Roman" panose="02020603050405020304" pitchFamily="18" charset="0"/>
              </a:rPr>
              <a:t>-Brun, C. (2006).</a:t>
            </a:r>
            <a:r>
              <a:rPr lang="fr-CH" sz="2400" dirty="0">
                <a:solidFill>
                  <a:schemeClr val="accent6">
                    <a:lumMod val="50000"/>
                  </a:schemeClr>
                </a:solidFill>
                <a:latin typeface="Times New Roman" panose="02020603050405020304" pitchFamily="18" charset="0"/>
                <a:cs typeface="Times New Roman" panose="02020603050405020304" pitchFamily="18" charset="0"/>
              </a:rPr>
              <a:t> </a:t>
            </a:r>
            <a:r>
              <a:rPr lang="fr-CH" sz="2400" kern="150" dirty="0">
                <a:solidFill>
                  <a:schemeClr val="accent6">
                    <a:lumMod val="50000"/>
                  </a:schemeClr>
                </a:solidFill>
                <a:effectLst/>
                <a:latin typeface="Times New Roman" panose="02020603050405020304" pitchFamily="18" charset="0"/>
                <a:ea typeface="SimSun" panose="02010600030101010101" pitchFamily="2" charset="-122"/>
                <a:cs typeface="Times New Roman" panose="02020603050405020304" pitchFamily="18" charset="0"/>
              </a:rPr>
              <a:t>De L’oxymore à la métaphore, comment l’histoire de vie de ceux que la vie a </a:t>
            </a:r>
            <a:r>
              <a:rPr lang="fr-CH" sz="2400" kern="150" dirty="0" err="1">
                <a:solidFill>
                  <a:schemeClr val="accent6">
                    <a:lumMod val="50000"/>
                  </a:schemeClr>
                </a:solidFill>
                <a:effectLst/>
                <a:latin typeface="Times New Roman" panose="02020603050405020304" pitchFamily="18" charset="0"/>
                <a:ea typeface="SimSun" panose="02010600030101010101" pitchFamily="2" charset="-122"/>
                <a:cs typeface="Times New Roman" panose="02020603050405020304" pitchFamily="18" charset="0"/>
              </a:rPr>
              <a:t>meurris</a:t>
            </a:r>
            <a:r>
              <a:rPr lang="fr-CH" sz="2400" kern="150" dirty="0">
                <a:solidFill>
                  <a:schemeClr val="accent6">
                    <a:lumMod val="50000"/>
                  </a:schemeClr>
                </a:solidFill>
                <a:effectLst/>
                <a:latin typeface="Times New Roman" panose="02020603050405020304" pitchFamily="18" charset="0"/>
                <a:ea typeface="SimSun" panose="02010600030101010101" pitchFamily="2" charset="-122"/>
                <a:cs typeface="Times New Roman" panose="02020603050405020304" pitchFamily="18" charset="0"/>
              </a:rPr>
              <a:t> transforme notre humanité, in </a:t>
            </a:r>
            <a:r>
              <a:rPr lang="fr-CH" sz="2400" i="1" kern="150" dirty="0">
                <a:solidFill>
                  <a:schemeClr val="accent6">
                    <a:lumMod val="50000"/>
                  </a:schemeClr>
                </a:solidFill>
                <a:effectLst/>
                <a:latin typeface="Times New Roman" panose="02020603050405020304" pitchFamily="18" charset="0"/>
                <a:ea typeface="SimSun" panose="02010600030101010101" pitchFamily="2" charset="-122"/>
                <a:cs typeface="Times New Roman" panose="02020603050405020304" pitchFamily="18" charset="0"/>
              </a:rPr>
              <a:t>Réflexion multidisciplinaire sur les chemins de la résilience </a:t>
            </a:r>
            <a:r>
              <a:rPr lang="fr-CH" sz="2400" kern="150" dirty="0">
                <a:solidFill>
                  <a:schemeClr val="accent6">
                    <a:lumMod val="50000"/>
                  </a:schemeClr>
                </a:solidFill>
                <a:effectLst/>
                <a:latin typeface="Times New Roman" panose="02020603050405020304" pitchFamily="18" charset="0"/>
                <a:ea typeface="SimSun" panose="02010600030101010101" pitchFamily="2" charset="-122"/>
                <a:cs typeface="Times New Roman" panose="02020603050405020304" pitchFamily="18" charset="0"/>
              </a:rPr>
              <a:t>(</a:t>
            </a:r>
            <a:r>
              <a:rPr lang="fr-CH" sz="2400" kern="150" dirty="0" err="1">
                <a:solidFill>
                  <a:schemeClr val="accent6">
                    <a:lumMod val="50000"/>
                  </a:schemeClr>
                </a:solidFill>
                <a:effectLst/>
                <a:latin typeface="Times New Roman" panose="02020603050405020304" pitchFamily="18" charset="0"/>
                <a:ea typeface="SimSun" panose="02010600030101010101" pitchFamily="2" charset="-122"/>
                <a:cs typeface="Times New Roman" panose="02020603050405020304" pitchFamily="18" charset="0"/>
              </a:rPr>
              <a:t>dir</a:t>
            </a:r>
            <a:r>
              <a:rPr lang="fr-CH" sz="2400" kern="150" dirty="0">
                <a:solidFill>
                  <a:schemeClr val="accent6">
                    <a:lumMod val="50000"/>
                  </a:schemeClr>
                </a:solidFill>
                <a:effectLst/>
                <a:latin typeface="Times New Roman" panose="02020603050405020304" pitchFamily="18" charset="0"/>
                <a:ea typeface="SimSun" panose="02010600030101010101" pitchFamily="2" charset="-122"/>
                <a:cs typeface="Times New Roman" panose="02020603050405020304" pitchFamily="18" charset="0"/>
              </a:rPr>
              <a:t>. </a:t>
            </a:r>
            <a:r>
              <a:rPr lang="de-CH" sz="2400" kern="150" dirty="0">
                <a:solidFill>
                  <a:schemeClr val="accent6">
                    <a:lumMod val="50000"/>
                  </a:schemeClr>
                </a:solidFill>
                <a:effectLst/>
                <a:latin typeface="Times New Roman" panose="02020603050405020304" pitchFamily="18" charset="0"/>
                <a:ea typeface="SimSun" panose="02010600030101010101" pitchFamily="2" charset="-122"/>
                <a:cs typeface="Times New Roman" panose="02020603050405020304" pitchFamily="18" charset="0"/>
              </a:rPr>
              <a:t>L. </a:t>
            </a:r>
            <a:r>
              <a:rPr lang="de-CH" sz="2400" kern="150" dirty="0" err="1">
                <a:solidFill>
                  <a:schemeClr val="accent6">
                    <a:lumMod val="50000"/>
                  </a:schemeClr>
                </a:solidFill>
                <a:effectLst/>
                <a:latin typeface="Times New Roman" panose="02020603050405020304" pitchFamily="18" charset="0"/>
                <a:ea typeface="SimSun" panose="02010600030101010101" pitchFamily="2" charset="-122"/>
                <a:cs typeface="Times New Roman" panose="02020603050405020304" pitchFamily="18" charset="0"/>
              </a:rPr>
              <a:t>Toscani</a:t>
            </a:r>
            <a:r>
              <a:rPr lang="de-CH" sz="2400" kern="150" dirty="0">
                <a:solidFill>
                  <a:schemeClr val="accent6">
                    <a:lumMod val="50000"/>
                  </a:schemeClr>
                </a:solidFill>
                <a:effectLst/>
                <a:latin typeface="Times New Roman" panose="02020603050405020304" pitchFamily="18" charset="0"/>
                <a:ea typeface="SimSun" panose="02010600030101010101" pitchFamily="2" charset="-122"/>
                <a:cs typeface="Times New Roman" panose="02020603050405020304" pitchFamily="18" charset="0"/>
              </a:rPr>
              <a:t>) ; </a:t>
            </a:r>
            <a:r>
              <a:rPr lang="de-CH" sz="2400" kern="150" dirty="0" err="1">
                <a:solidFill>
                  <a:schemeClr val="accent6">
                    <a:lumMod val="50000"/>
                  </a:schemeClr>
                </a:solidFill>
                <a:effectLst/>
                <a:latin typeface="Times New Roman" panose="02020603050405020304" pitchFamily="18" charset="0"/>
                <a:ea typeface="SimSun" panose="02010600030101010101" pitchFamily="2" charset="-122"/>
                <a:cs typeface="Times New Roman" panose="02020603050405020304" pitchFamily="18" charset="0"/>
              </a:rPr>
              <a:t>éd</a:t>
            </a:r>
            <a:r>
              <a:rPr lang="de-CH" sz="2400" kern="150" dirty="0">
                <a:solidFill>
                  <a:schemeClr val="accent6">
                    <a:lumMod val="50000"/>
                  </a:schemeClr>
                </a:solidFill>
                <a:effectLst/>
                <a:latin typeface="Times New Roman" panose="02020603050405020304" pitchFamily="18" charset="0"/>
                <a:ea typeface="SimSun" panose="02010600030101010101" pitchFamily="2" charset="-122"/>
                <a:cs typeface="Times New Roman" panose="02020603050405020304" pitchFamily="18" charset="0"/>
              </a:rPr>
              <a:t> Georg. </a:t>
            </a:r>
            <a:endParaRPr lang="fr-CH" sz="2400" b="0" dirty="0">
              <a:solidFill>
                <a:schemeClr val="accent6">
                  <a:lumMod val="50000"/>
                </a:schemeClr>
              </a:solidFill>
              <a:latin typeface="Times New Roman" panose="02020603050405020304" pitchFamily="18" charset="0"/>
              <a:cs typeface="Times New Roman" panose="02020603050405020304" pitchFamily="18" charset="0"/>
            </a:endParaRPr>
          </a:p>
          <a:p>
            <a:r>
              <a:rPr lang="fr-CH" sz="2400" b="1" dirty="0" err="1">
                <a:solidFill>
                  <a:schemeClr val="accent6">
                    <a:lumMod val="50000"/>
                  </a:schemeClr>
                </a:solidFill>
                <a:latin typeface="Times New Roman" panose="02020603050405020304" pitchFamily="18" charset="0"/>
                <a:cs typeface="Times New Roman" panose="02020603050405020304" pitchFamily="18" charset="0"/>
              </a:rPr>
              <a:t>Schmutz</a:t>
            </a:r>
            <a:r>
              <a:rPr lang="fr-CH" sz="2400" b="1" dirty="0">
                <a:solidFill>
                  <a:schemeClr val="accent6">
                    <a:lumMod val="50000"/>
                  </a:schemeClr>
                </a:solidFill>
                <a:latin typeface="Times New Roman" panose="02020603050405020304" pitchFamily="18" charset="0"/>
                <a:cs typeface="Times New Roman" panose="02020603050405020304" pitchFamily="18" charset="0"/>
              </a:rPr>
              <a:t>-Brun, C. et Al. (2019 </a:t>
            </a:r>
            <a:r>
              <a:rPr lang="fr-CH" sz="2400" b="1" dirty="0" err="1">
                <a:solidFill>
                  <a:schemeClr val="accent6">
                    <a:lumMod val="50000"/>
                  </a:schemeClr>
                </a:solidFill>
                <a:latin typeface="Times New Roman" panose="02020603050405020304" pitchFamily="18" charset="0"/>
                <a:cs typeface="Times New Roman" panose="02020603050405020304" pitchFamily="18" charset="0"/>
              </a:rPr>
              <a:t>Dir</a:t>
            </a:r>
            <a:r>
              <a:rPr lang="fr-CH" sz="2400" b="1" dirty="0">
                <a:solidFill>
                  <a:schemeClr val="accent6">
                    <a:lumMod val="50000"/>
                  </a:schemeClr>
                </a:solidFill>
                <a:latin typeface="Times New Roman" panose="02020603050405020304" pitchFamily="18" charset="0"/>
                <a:cs typeface="Times New Roman" panose="02020603050405020304" pitchFamily="18" charset="0"/>
              </a:rPr>
              <a:t>). </a:t>
            </a:r>
            <a:r>
              <a:rPr lang="fr-CH" sz="2400" dirty="0">
                <a:solidFill>
                  <a:schemeClr val="accent6">
                    <a:lumMod val="50000"/>
                  </a:schemeClr>
                </a:solidFill>
                <a:latin typeface="Times New Roman" panose="02020603050405020304" pitchFamily="18" charset="0"/>
                <a:cs typeface="Times New Roman" panose="02020603050405020304" pitchFamily="18" charset="0"/>
              </a:rPr>
              <a:t>Le récit de vie de la personne âgée en institution. Toulouse, </a:t>
            </a:r>
            <a:r>
              <a:rPr lang="fr-CH" sz="2400" dirty="0" err="1">
                <a:solidFill>
                  <a:schemeClr val="accent6">
                    <a:lumMod val="50000"/>
                  </a:schemeClr>
                </a:solidFill>
                <a:latin typeface="Times New Roman" panose="02020603050405020304" pitchFamily="18" charset="0"/>
                <a:cs typeface="Times New Roman" panose="02020603050405020304" pitchFamily="18" charset="0"/>
              </a:rPr>
              <a:t>Érès</a:t>
            </a:r>
            <a:r>
              <a:rPr lang="fr-CH" sz="2400" dirty="0">
                <a:solidFill>
                  <a:schemeClr val="accent6">
                    <a:lumMod val="50000"/>
                  </a:schemeClr>
                </a:solidFill>
                <a:latin typeface="Times New Roman" panose="02020603050405020304" pitchFamily="18" charset="0"/>
                <a:cs typeface="Times New Roman" panose="02020603050405020304" pitchFamily="18" charset="0"/>
              </a:rPr>
              <a:t> </a:t>
            </a:r>
            <a:r>
              <a:rPr lang="fr-CH" sz="2400" dirty="0" err="1">
                <a:solidFill>
                  <a:schemeClr val="accent6">
                    <a:lumMod val="50000"/>
                  </a:schemeClr>
                </a:solidFill>
                <a:latin typeface="Times New Roman" panose="02020603050405020304" pitchFamily="18" charset="0"/>
                <a:cs typeface="Times New Roman" panose="02020603050405020304" pitchFamily="18" charset="0"/>
              </a:rPr>
              <a:t>ed</a:t>
            </a:r>
            <a:r>
              <a:rPr lang="fr-CH" sz="2400" dirty="0">
                <a:solidFill>
                  <a:schemeClr val="accent6">
                    <a:lumMod val="50000"/>
                  </a:schemeClr>
                </a:solidFill>
                <a:latin typeface="Times New Roman" panose="02020603050405020304" pitchFamily="18" charset="0"/>
                <a:cs typeface="Times New Roman" panose="02020603050405020304" pitchFamily="18" charset="0"/>
              </a:rPr>
              <a:t>.</a:t>
            </a:r>
            <a:endParaRPr lang="fr-CH"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01712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C4292B0D-4D04-68C6-A028-BEAAAA858FE8}"/>
              </a:ext>
            </a:extLst>
          </p:cNvPr>
          <p:cNvSpPr>
            <a:spLocks noGrp="1"/>
          </p:cNvSpPr>
          <p:nvPr>
            <p:ph type="body" sz="quarter" idx="10"/>
          </p:nvPr>
        </p:nvSpPr>
        <p:spPr/>
        <p:txBody>
          <a:bodyPr/>
          <a:lstStyle/>
          <a:p>
            <a:r>
              <a:rPr lang="fr-CH" dirty="0"/>
              <a:t>Autre bibliographie</a:t>
            </a:r>
          </a:p>
        </p:txBody>
      </p:sp>
      <p:sp>
        <p:nvSpPr>
          <p:cNvPr id="3" name="Espace réservé du texte 2">
            <a:extLst>
              <a:ext uri="{FF2B5EF4-FFF2-40B4-BE49-F238E27FC236}">
                <a16:creationId xmlns:a16="http://schemas.microsoft.com/office/drawing/2014/main" id="{1FE05222-572D-7635-EB63-D6AF2CBAA380}"/>
              </a:ext>
            </a:extLst>
          </p:cNvPr>
          <p:cNvSpPr>
            <a:spLocks noGrp="1"/>
          </p:cNvSpPr>
          <p:nvPr>
            <p:ph type="body" sz="quarter" idx="11"/>
          </p:nvPr>
        </p:nvSpPr>
        <p:spPr>
          <a:xfrm>
            <a:off x="586315" y="2269887"/>
            <a:ext cx="9872159" cy="4523900"/>
          </a:xfrm>
        </p:spPr>
        <p:txBody>
          <a:bodyPr/>
          <a:lstStyle/>
          <a:p>
            <a:r>
              <a:rPr lang="fr-CH" b="1" kern="50" dirty="0">
                <a:effectLst/>
                <a:latin typeface="Times New Roman" panose="02020603050405020304" pitchFamily="18" charset="0"/>
                <a:ea typeface="Arial" panose="020B0604020202020204" pitchFamily="34" charset="0"/>
                <a:cs typeface="Times New Roman" panose="02020603050405020304" pitchFamily="18" charset="0"/>
              </a:rPr>
              <a:t>Graber ,M., </a:t>
            </a:r>
            <a:r>
              <a:rPr lang="fr-CH" b="1" kern="50" dirty="0" err="1">
                <a:effectLst/>
                <a:latin typeface="Times New Roman" panose="02020603050405020304" pitchFamily="18" charset="0"/>
                <a:ea typeface="Arial" panose="020B0604020202020204" pitchFamily="34" charset="0"/>
                <a:cs typeface="Times New Roman" panose="02020603050405020304" pitchFamily="18" charset="0"/>
              </a:rPr>
              <a:t>Haberey</a:t>
            </a:r>
            <a:r>
              <a:rPr lang="fr-CH" b="1" kern="50" dirty="0">
                <a:effectLst/>
                <a:latin typeface="Times New Roman" panose="02020603050405020304" pitchFamily="18" charset="0"/>
                <a:ea typeface="Arial" panose="020B0604020202020204" pitchFamily="34" charset="0"/>
                <a:cs typeface="Times New Roman" panose="02020603050405020304" pitchFamily="18" charset="0"/>
              </a:rPr>
              <a:t>-Knuessi, V. (2019).</a:t>
            </a:r>
            <a:r>
              <a:rPr lang="fr-CH" sz="1800" kern="50" dirty="0">
                <a:effectLst/>
                <a:latin typeface="Arial" panose="020B0604020202020204" pitchFamily="34" charset="0"/>
                <a:ea typeface="Arial" panose="020B0604020202020204" pitchFamily="34" charset="0"/>
              </a:rPr>
              <a:t> Le récit de vie en formation, une ressource au service de l’interculturalité.. In </a:t>
            </a:r>
            <a:r>
              <a:rPr lang="fr-CH" sz="1800" kern="50" dirty="0" err="1">
                <a:effectLst/>
                <a:latin typeface="Arial" panose="020B0604020202020204" pitchFamily="34" charset="0"/>
                <a:ea typeface="Arial" panose="020B0604020202020204" pitchFamily="34" charset="0"/>
              </a:rPr>
              <a:t>Slowik</a:t>
            </a:r>
            <a:r>
              <a:rPr lang="fr-CH" sz="1800" kern="50" dirty="0">
                <a:effectLst/>
                <a:latin typeface="Arial" panose="020B0604020202020204" pitchFamily="34" charset="0"/>
                <a:ea typeface="Arial" panose="020B0604020202020204" pitchFamily="34" charset="0"/>
              </a:rPr>
              <a:t>, A, P, </a:t>
            </a:r>
            <a:r>
              <a:rPr lang="fr-CH" sz="1800" kern="50" dirty="0" err="1">
                <a:effectLst/>
                <a:latin typeface="Arial" panose="020B0604020202020204" pitchFamily="34" charset="0"/>
                <a:ea typeface="Arial" panose="020B0604020202020204" pitchFamily="34" charset="0"/>
              </a:rPr>
              <a:t>Rywalski</a:t>
            </a:r>
            <a:r>
              <a:rPr lang="fr-CH" sz="1800" kern="50" dirty="0">
                <a:effectLst/>
                <a:latin typeface="Arial" panose="020B0604020202020204" pitchFamily="34" charset="0"/>
                <a:ea typeface="Arial" panose="020B0604020202020204" pitchFamily="34" charset="0"/>
              </a:rPr>
              <a:t> et E, </a:t>
            </a:r>
            <a:r>
              <a:rPr lang="fr-CH" sz="1800" kern="50" dirty="0" err="1">
                <a:effectLst/>
                <a:latin typeface="Arial" panose="020B0604020202020204" pitchFamily="34" charset="0"/>
                <a:ea typeface="Arial" panose="020B0604020202020204" pitchFamily="34" charset="0"/>
              </a:rPr>
              <a:t>Clementino</a:t>
            </a:r>
            <a:r>
              <a:rPr lang="fr-CH" sz="1800" kern="50" dirty="0">
                <a:effectLst/>
                <a:latin typeface="Arial" panose="020B0604020202020204" pitchFamily="34" charset="0"/>
                <a:ea typeface="Arial" panose="020B0604020202020204" pitchFamily="34" charset="0"/>
              </a:rPr>
              <a:t> de Souza, </a:t>
            </a:r>
            <a:r>
              <a:rPr lang="fr-CH" sz="1800" i="1" kern="50" dirty="0">
                <a:effectLst/>
                <a:latin typeface="Arial" panose="020B0604020202020204" pitchFamily="34" charset="0"/>
                <a:ea typeface="Arial" panose="020B0604020202020204" pitchFamily="34" charset="0"/>
              </a:rPr>
              <a:t>Contours de la vitalité des approches (auto)biographiques. Construire du sens avec des parcours de vie</a:t>
            </a:r>
            <a:r>
              <a:rPr lang="fr-CH" sz="1800" kern="50" dirty="0">
                <a:effectLst/>
                <a:latin typeface="Arial" panose="020B0604020202020204" pitchFamily="34" charset="0"/>
                <a:ea typeface="Arial" panose="020B0604020202020204" pitchFamily="34" charset="0"/>
              </a:rPr>
              <a:t>. Paris : L’Harmattan, collection Histoire de vie, (pp. 65-75) sous presse.</a:t>
            </a:r>
          </a:p>
          <a:p>
            <a:r>
              <a:rPr lang="fr-CH" b="1" kern="50" dirty="0">
                <a:effectLst/>
                <a:latin typeface="Times New Roman" panose="02020603050405020304" pitchFamily="18" charset="0"/>
                <a:ea typeface="Arial" panose="020B0604020202020204" pitchFamily="34" charset="0"/>
                <a:cs typeface="Times New Roman" panose="02020603050405020304" pitchFamily="18" charset="0"/>
              </a:rPr>
              <a:t>Graber, M. ; Fournier, V. (2019). </a:t>
            </a:r>
            <a:r>
              <a:rPr lang="fr-CH" sz="1800" kern="50" dirty="0">
                <a:effectLst/>
                <a:latin typeface="Arial" panose="020B0604020202020204" pitchFamily="34" charset="0"/>
                <a:ea typeface="Arial" panose="020B0604020202020204" pitchFamily="34" charset="0"/>
              </a:rPr>
              <a:t>Le curriculum caché de la formation : un défi d’apprentissage supplémentaire. </a:t>
            </a:r>
            <a:r>
              <a:rPr lang="fr-CH" sz="1800" i="1" kern="50" dirty="0">
                <a:effectLst/>
                <a:latin typeface="Arial" panose="020B0604020202020204" pitchFamily="34" charset="0"/>
                <a:ea typeface="Arial" panose="020B0604020202020204" pitchFamily="34" charset="0"/>
              </a:rPr>
              <a:t>Pédagogie collégiale. Recherche et pratiques pédagogiques en enseignement supérieur. </a:t>
            </a:r>
            <a:r>
              <a:rPr lang="fr-CH" sz="1800" kern="50" dirty="0">
                <a:effectLst/>
                <a:latin typeface="Arial" panose="020B0604020202020204" pitchFamily="34" charset="0"/>
                <a:ea typeface="Arial" panose="020B0604020202020204" pitchFamily="34" charset="0"/>
              </a:rPr>
              <a:t>(32), no4. (PP. 28-33).</a:t>
            </a:r>
          </a:p>
          <a:p>
            <a:r>
              <a:rPr lang="fr-CH" b="1" kern="50" dirty="0">
                <a:effectLst/>
                <a:latin typeface="Times New Roman" panose="02020603050405020304" pitchFamily="18" charset="0"/>
                <a:ea typeface="Arial" panose="020B0604020202020204" pitchFamily="34" charset="0"/>
                <a:cs typeface="Times New Roman" panose="02020603050405020304" pitchFamily="18" charset="0"/>
              </a:rPr>
              <a:t>GRABER, M. (2015).</a:t>
            </a:r>
            <a:r>
              <a:rPr lang="fr-CH" sz="1800" kern="50" dirty="0">
                <a:effectLst/>
                <a:latin typeface="Arial" panose="020B0604020202020204" pitchFamily="34" charset="0"/>
                <a:ea typeface="Arial" panose="020B0604020202020204" pitchFamily="34" charset="0"/>
              </a:rPr>
              <a:t> Epreuves spécifiques rencontrées lors d’immigration et de formation en soins infirmiers en Haute Ecole Spécialisée en Suisse : le cas d’étudiants  subsaharien. </a:t>
            </a:r>
            <a:r>
              <a:rPr lang="fr-CH" sz="1800" i="1" kern="50" dirty="0">
                <a:effectLst/>
                <a:latin typeface="Arial" panose="020B0604020202020204" pitchFamily="34" charset="0"/>
                <a:ea typeface="Arial" panose="020B0604020202020204" pitchFamily="34" charset="0"/>
              </a:rPr>
              <a:t>Revue canadienne des sciences de l’éducation : </a:t>
            </a:r>
            <a:r>
              <a:rPr lang="fr-CH" sz="1800" kern="50" dirty="0">
                <a:effectLst/>
                <a:latin typeface="Arial" panose="020B0604020202020204" pitchFamily="34" charset="0"/>
                <a:ea typeface="Arial" panose="020B0604020202020204" pitchFamily="34" charset="0"/>
              </a:rPr>
              <a:t>XLI : 2. 2015. Montréal : Editons Cartes Blanches</a:t>
            </a:r>
            <a:r>
              <a:rPr lang="fr-CH" sz="1800" i="1" kern="50" dirty="0">
                <a:effectLst/>
                <a:latin typeface="Arial" panose="020B0604020202020204" pitchFamily="34" charset="0"/>
                <a:ea typeface="Arial" panose="020B0604020202020204" pitchFamily="34" charset="0"/>
              </a:rPr>
              <a:t>.</a:t>
            </a:r>
          </a:p>
          <a:p>
            <a:endParaRPr lang="fr-CH" sz="1800" kern="50" dirty="0">
              <a:effectLst/>
              <a:latin typeface="Times New Roman" panose="02020603050405020304" pitchFamily="18" charset="0"/>
              <a:ea typeface="Arial" panose="020B0604020202020204" pitchFamily="34" charset="0"/>
            </a:endParaRPr>
          </a:p>
          <a:p>
            <a:endParaRPr lang="fr-CH" sz="1800" kern="50" dirty="0">
              <a:effectLst/>
              <a:latin typeface="Times New Roman" panose="02020603050405020304" pitchFamily="18" charset="0"/>
              <a:ea typeface="Arial" panose="020B0604020202020204" pitchFamily="34" charset="0"/>
            </a:endParaRPr>
          </a:p>
          <a:p>
            <a:endParaRPr lang="fr-CH" sz="1800" kern="50" dirty="0">
              <a:effectLst/>
              <a:latin typeface="Times New Roman" panose="02020603050405020304" pitchFamily="18" charset="0"/>
              <a:ea typeface="Arial" panose="020B0604020202020204" pitchFamily="34" charset="0"/>
            </a:endParaRPr>
          </a:p>
          <a:p>
            <a:endParaRPr lang="fr-CH" dirty="0"/>
          </a:p>
        </p:txBody>
      </p:sp>
    </p:spTree>
    <p:extLst>
      <p:ext uri="{BB962C8B-B14F-4D97-AF65-F5344CB8AC3E}">
        <p14:creationId xmlns:p14="http://schemas.microsoft.com/office/powerpoint/2010/main" val="3100927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CH" sz="2000" dirty="0"/>
              <a:t>Suite : le récit</a:t>
            </a:r>
          </a:p>
        </p:txBody>
      </p:sp>
      <p:sp>
        <p:nvSpPr>
          <p:cNvPr id="3" name="Espace réservé du texte 2"/>
          <p:cNvSpPr>
            <a:spLocks noGrp="1"/>
          </p:cNvSpPr>
          <p:nvPr>
            <p:ph type="body" sz="quarter" idx="11"/>
          </p:nvPr>
        </p:nvSpPr>
        <p:spPr>
          <a:xfrm>
            <a:off x="586315" y="1907629"/>
            <a:ext cx="9008063" cy="4886158"/>
          </a:xfrm>
        </p:spPr>
        <p:txBody>
          <a:bodyPr/>
          <a:lstStyle/>
          <a:p>
            <a:pPr marL="342900" indent="-342900">
              <a:buFont typeface="Wingdings" panose="05000000000000000000" pitchFamily="2" charset="2"/>
              <a:buChar char="Ø"/>
            </a:pPr>
            <a:endParaRPr lang="fr-CH" sz="1600" b="1" dirty="0"/>
          </a:p>
          <a:p>
            <a:pPr marL="342900" indent="-342900">
              <a:buFont typeface="Wingdings" panose="05000000000000000000" pitchFamily="2" charset="2"/>
              <a:buChar char="Ø"/>
            </a:pPr>
            <a:endParaRPr lang="fr-CH" sz="1600" b="1" dirty="0"/>
          </a:p>
          <a:p>
            <a:pPr marL="342900" indent="-342900">
              <a:buFont typeface="Wingdings" panose="05000000000000000000" pitchFamily="2" charset="2"/>
              <a:buChar char="Ø"/>
            </a:pPr>
            <a:r>
              <a:rPr lang="fr-CH" sz="2000" b="1" dirty="0"/>
              <a:t>Le récit de vie est ainsi une occasion d’être </a:t>
            </a:r>
            <a:r>
              <a:rPr lang="fr-CH" sz="2000" b="1" i="1" dirty="0"/>
              <a:t>l’acteur de sa vie</a:t>
            </a:r>
            <a:r>
              <a:rPr lang="fr-CH" sz="2000" b="1" dirty="0"/>
              <a:t> en accédant à son </a:t>
            </a:r>
            <a:r>
              <a:rPr lang="fr-CH" sz="2000" b="1" i="1" dirty="0"/>
              <a:t>historicité</a:t>
            </a:r>
            <a:r>
              <a:rPr lang="fr-CH" sz="2000" b="1" dirty="0"/>
              <a:t>,</a:t>
            </a:r>
            <a:r>
              <a:rPr lang="fr-CH" sz="2000" b="1" i="1" dirty="0"/>
              <a:t> </a:t>
            </a:r>
            <a:r>
              <a:rPr lang="fr-CH" sz="2000" dirty="0"/>
              <a:t>c’est-à-dire à la capacité d’intervenir sur son histoire (De </a:t>
            </a:r>
            <a:r>
              <a:rPr lang="fr-CH" sz="2000" dirty="0" err="1"/>
              <a:t>Gaulejac</a:t>
            </a:r>
            <a:r>
              <a:rPr lang="fr-CH" sz="2000" dirty="0"/>
              <a:t>, 1987)</a:t>
            </a:r>
          </a:p>
          <a:p>
            <a:pPr marL="342900" indent="-342900">
              <a:buFont typeface="Wingdings" panose="05000000000000000000" pitchFamily="2" charset="2"/>
              <a:buChar char="Ø"/>
            </a:pPr>
            <a:endParaRPr lang="fr-CH" sz="1600" b="1" dirty="0"/>
          </a:p>
          <a:p>
            <a:pPr marL="342900" indent="-342900">
              <a:buFont typeface="Wingdings" panose="05000000000000000000" pitchFamily="2" charset="2"/>
              <a:buChar char="Ø"/>
            </a:pPr>
            <a:endParaRPr lang="fr-CH" sz="1600" dirty="0"/>
          </a:p>
          <a:p>
            <a:pPr marL="342900" indent="-342900">
              <a:buFont typeface="Wingdings" panose="05000000000000000000" pitchFamily="2" charset="2"/>
              <a:buChar char="Ø"/>
            </a:pPr>
            <a:endParaRPr lang="fr-CH" sz="1600" dirty="0"/>
          </a:p>
          <a:p>
            <a:pPr marL="342900" indent="-342900">
              <a:buFont typeface="Wingdings" panose="05000000000000000000" pitchFamily="2" charset="2"/>
              <a:buChar char="Ø"/>
            </a:pPr>
            <a:r>
              <a:rPr lang="fr-CH" sz="2000" dirty="0"/>
              <a:t>Il fait reconnaître ce que l’individu dit sur lui-même et sur le monde qui l’entoure ; </a:t>
            </a:r>
            <a:r>
              <a:rPr lang="fr-CH" sz="2000" b="1" dirty="0"/>
              <a:t>il devrait, de ce fait, consentir à l’individu une transformation</a:t>
            </a:r>
          </a:p>
          <a:p>
            <a:pPr marL="342900" indent="-342900">
              <a:buFont typeface="Wingdings" panose="05000000000000000000" pitchFamily="2" charset="2"/>
              <a:buChar char="Ø"/>
            </a:pPr>
            <a:endParaRPr lang="fr-CH" sz="1600" b="1" dirty="0"/>
          </a:p>
          <a:p>
            <a:pPr marL="342900" indent="-342900">
              <a:buFont typeface="Wingdings" panose="05000000000000000000" pitchFamily="2" charset="2"/>
              <a:buChar char="Ø"/>
            </a:pPr>
            <a:endParaRPr lang="fr-CH" sz="1600" b="1" dirty="0"/>
          </a:p>
        </p:txBody>
      </p:sp>
    </p:spTree>
    <p:extLst>
      <p:ext uri="{BB962C8B-B14F-4D97-AF65-F5344CB8AC3E}">
        <p14:creationId xmlns:p14="http://schemas.microsoft.com/office/powerpoint/2010/main" val="819945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586084" y="765888"/>
            <a:ext cx="9008063" cy="421661"/>
          </a:xfrm>
        </p:spPr>
        <p:txBody>
          <a:bodyPr/>
          <a:lstStyle/>
          <a:p>
            <a:endParaRPr lang="fr-CH" dirty="0"/>
          </a:p>
        </p:txBody>
      </p:sp>
      <p:sp>
        <p:nvSpPr>
          <p:cNvPr id="3" name="Espace réservé du texte 2"/>
          <p:cNvSpPr>
            <a:spLocks noGrp="1"/>
          </p:cNvSpPr>
          <p:nvPr>
            <p:ph type="body" sz="quarter" idx="11"/>
          </p:nvPr>
        </p:nvSpPr>
        <p:spPr>
          <a:xfrm>
            <a:off x="586315" y="1547589"/>
            <a:ext cx="9008063" cy="5246198"/>
          </a:xfrm>
        </p:spPr>
        <p:txBody>
          <a:bodyPr/>
          <a:lstStyle/>
          <a:p>
            <a:pPr marL="342900" indent="-342900">
              <a:buFont typeface="Wingdings" panose="05000000000000000000" pitchFamily="2" charset="2"/>
              <a:buChar char="Ø"/>
            </a:pPr>
            <a:r>
              <a:rPr lang="fr-CH" sz="2000" dirty="0"/>
              <a:t>Il met aussi en évidence les « </a:t>
            </a:r>
            <a:r>
              <a:rPr lang="fr-CH" sz="2000" b="1" dirty="0"/>
              <a:t>processus cognitifs et affectifs </a:t>
            </a:r>
            <a:r>
              <a:rPr lang="fr-CH" sz="2000" dirty="0"/>
              <a:t>qui sont en jeu dans la rencontre interculturelle entre le professionnel et le migrant » (Cohen-</a:t>
            </a:r>
            <a:r>
              <a:rPr lang="fr-CH" sz="2000" dirty="0" err="1"/>
              <a:t>Emerique</a:t>
            </a:r>
            <a:r>
              <a:rPr lang="fr-CH" sz="2000" dirty="0"/>
              <a:t>, 2011, p. 66) ou le professionnel face à d’autres habitus éducationnels, religieux par exemple tout en tenant compte de la situation dans laquelle cette interaction se déroule</a:t>
            </a:r>
          </a:p>
          <a:p>
            <a:pPr marL="342900" indent="-342900">
              <a:buFont typeface="Wingdings" panose="05000000000000000000" pitchFamily="2" charset="2"/>
              <a:buChar char="Ø"/>
            </a:pPr>
            <a:endParaRPr lang="fr-CH" sz="2000" b="1" dirty="0"/>
          </a:p>
          <a:p>
            <a:pPr marL="342900" indent="-342900">
              <a:buFont typeface="Wingdings" panose="05000000000000000000" pitchFamily="2" charset="2"/>
              <a:buChar char="Ø"/>
            </a:pPr>
            <a:r>
              <a:rPr lang="fr-CH" sz="2000" b="1" dirty="0"/>
              <a:t>Décrire cette expérience vécue </a:t>
            </a:r>
            <a:r>
              <a:rPr lang="fr-CH" sz="2000" dirty="0"/>
              <a:t>permet de mettre en évidence ses représentations, , ses valeurs et ses émotions et l’interprétation faite de cette expérience</a:t>
            </a:r>
          </a:p>
          <a:p>
            <a:pPr marL="342900" indent="-342900">
              <a:buFont typeface="Wingdings" panose="05000000000000000000" pitchFamily="2" charset="2"/>
              <a:buChar char="Ø"/>
            </a:pPr>
            <a:endParaRPr lang="fr-CH" sz="2000" b="1" dirty="0"/>
          </a:p>
          <a:p>
            <a:pPr marL="342900" indent="-342900">
              <a:buFont typeface="Wingdings" panose="05000000000000000000" pitchFamily="2" charset="2"/>
              <a:buChar char="Ø"/>
            </a:pPr>
            <a:r>
              <a:rPr lang="fr-CH" sz="2000" b="1" dirty="0"/>
              <a:t>En parler </a:t>
            </a:r>
            <a:r>
              <a:rPr lang="fr-CH" sz="2000" dirty="0"/>
              <a:t>permet ensuite de </a:t>
            </a:r>
            <a:r>
              <a:rPr lang="fr-CH" sz="2000" b="1" dirty="0"/>
              <a:t>cerner le sens </a:t>
            </a:r>
            <a:r>
              <a:rPr lang="fr-CH" sz="2000" dirty="0"/>
              <a:t>que le sujet donne à son interaction et ses affects</a:t>
            </a:r>
            <a:endParaRPr lang="fr-CH" sz="2000" b="1" dirty="0"/>
          </a:p>
          <a:p>
            <a:endParaRPr lang="fr-CH" dirty="0"/>
          </a:p>
        </p:txBody>
      </p:sp>
    </p:spTree>
    <p:extLst>
      <p:ext uri="{BB962C8B-B14F-4D97-AF65-F5344CB8AC3E}">
        <p14:creationId xmlns:p14="http://schemas.microsoft.com/office/powerpoint/2010/main" val="2098110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742128" y="1081071"/>
            <a:ext cx="8890054" cy="5794410"/>
          </a:xfrm>
        </p:spPr>
        <p:txBody>
          <a:bodyPr/>
          <a:lstStyle/>
          <a:p>
            <a:pPr algn="ctr"/>
            <a:endParaRPr lang="fr-CH" sz="3086" dirty="0"/>
          </a:p>
          <a:p>
            <a:pPr algn="ctr"/>
            <a:endParaRPr lang="fr-CH" sz="3086" dirty="0"/>
          </a:p>
          <a:p>
            <a:pPr algn="ctr"/>
            <a:endParaRPr lang="fr-CH" sz="3086" dirty="0"/>
          </a:p>
          <a:p>
            <a:pPr algn="ctr"/>
            <a:endParaRPr lang="fr-CH" sz="3086" dirty="0"/>
          </a:p>
          <a:p>
            <a:pPr algn="ctr"/>
            <a:endParaRPr lang="fr-CH" sz="3086" dirty="0"/>
          </a:p>
          <a:p>
            <a:pPr algn="ctr"/>
            <a:endParaRPr lang="fr-CH" sz="3086" dirty="0"/>
          </a:p>
          <a:p>
            <a:pPr algn="ctr"/>
            <a:endParaRPr lang="fr-CH" sz="3086" dirty="0"/>
          </a:p>
          <a:p>
            <a:pPr algn="ctr"/>
            <a:r>
              <a:rPr lang="fr-CH" sz="2400" dirty="0">
                <a:solidFill>
                  <a:srgbClr val="707173"/>
                </a:solidFill>
              </a:rPr>
              <a:t>Présentation de Récits effectués pour ma Thèse :</a:t>
            </a:r>
          </a:p>
          <a:p>
            <a:pPr algn="ctr"/>
            <a:endParaRPr lang="fr-CH" sz="3086" dirty="0">
              <a:solidFill>
                <a:srgbClr val="707173"/>
              </a:solidFill>
            </a:endParaRPr>
          </a:p>
          <a:p>
            <a:pPr algn="just">
              <a:buFont typeface="Wingdings" pitchFamily="2" charset="2"/>
              <a:buChar char="Ø"/>
            </a:pPr>
            <a:r>
              <a:rPr lang="fr-CH" sz="2400" b="0" dirty="0">
                <a:solidFill>
                  <a:srgbClr val="707173"/>
                </a:solidFill>
              </a:rPr>
              <a:t>Cerner le vécu des étudiants africains subsahariens lors de migration, de formation en soins infirmiers et d’intégration </a:t>
            </a:r>
          </a:p>
          <a:p>
            <a:pPr marL="0" indent="0" algn="just"/>
            <a:endParaRPr lang="fr-CH" sz="2400" b="0" dirty="0">
              <a:solidFill>
                <a:srgbClr val="707173"/>
              </a:solidFill>
            </a:endParaRPr>
          </a:p>
          <a:p>
            <a:pPr algn="just">
              <a:buFont typeface="Wingdings" pitchFamily="2" charset="2"/>
              <a:buChar char="Ø"/>
            </a:pPr>
            <a:r>
              <a:rPr lang="fr-CH" sz="2400" b="0" dirty="0">
                <a:solidFill>
                  <a:srgbClr val="707173"/>
                </a:solidFill>
              </a:rPr>
              <a:t>Comprendre comment se négocient les questions interculturelles dans la réalité quotidienne de ces étudiants</a:t>
            </a:r>
          </a:p>
          <a:p>
            <a:pPr marL="0" indent="0" algn="just"/>
            <a:r>
              <a:rPr lang="fr-CH" sz="2400" b="0" dirty="0">
                <a:solidFill>
                  <a:srgbClr val="707173"/>
                </a:solidFill>
              </a:rPr>
              <a:t> </a:t>
            </a:r>
          </a:p>
          <a:p>
            <a:pPr algn="just">
              <a:buFont typeface="Wingdings" pitchFamily="2" charset="2"/>
              <a:buChar char="Ø"/>
            </a:pPr>
            <a:r>
              <a:rPr lang="fr-CH" sz="2400" b="0" dirty="0">
                <a:solidFill>
                  <a:srgbClr val="707173"/>
                </a:solidFill>
              </a:rPr>
              <a:t>Comprendre les enjeux identitaires induits par la situation de migration-formation</a:t>
            </a:r>
          </a:p>
          <a:p>
            <a:pPr algn="just">
              <a:buFont typeface="Wingdings" pitchFamily="2" charset="2"/>
              <a:buChar char="Ø"/>
            </a:pPr>
            <a:endParaRPr lang="fr-CH" sz="3086" b="0" dirty="0">
              <a:solidFill>
                <a:schemeClr val="tx1"/>
              </a:solidFill>
            </a:endParaRPr>
          </a:p>
          <a:p>
            <a:pPr algn="just">
              <a:buFont typeface="Wingdings" pitchFamily="2" charset="2"/>
              <a:buChar char="Ø"/>
            </a:pPr>
            <a:endParaRPr lang="fr-CH" sz="3086" b="0" dirty="0">
              <a:solidFill>
                <a:schemeClr val="tx1"/>
              </a:solidFill>
            </a:endParaRPr>
          </a:p>
          <a:p>
            <a:pPr algn="just">
              <a:buFont typeface="Wingdings" pitchFamily="2" charset="2"/>
              <a:buChar char="Ø"/>
            </a:pPr>
            <a:endParaRPr lang="fr-CH" sz="3086" b="0" dirty="0"/>
          </a:p>
          <a:p>
            <a:pPr algn="just">
              <a:buFont typeface="Wingdings" pitchFamily="2" charset="2"/>
              <a:buChar char="Ø"/>
            </a:pPr>
            <a:endParaRPr lang="fr-CH" sz="3086" b="0" dirty="0"/>
          </a:p>
          <a:p>
            <a:pPr algn="just">
              <a:buFontTx/>
              <a:buChar char="-"/>
            </a:pPr>
            <a:endParaRPr lang="fr-CH" sz="3086" b="0" dirty="0"/>
          </a:p>
          <a:p>
            <a:pPr algn="ctr"/>
            <a:endParaRPr lang="fr-CH" sz="3086" dirty="0"/>
          </a:p>
          <a:p>
            <a:endParaRPr lang="fr-CH" sz="3086" dirty="0"/>
          </a:p>
        </p:txBody>
      </p:sp>
    </p:spTree>
    <p:extLst>
      <p:ext uri="{BB962C8B-B14F-4D97-AF65-F5344CB8AC3E}">
        <p14:creationId xmlns:p14="http://schemas.microsoft.com/office/powerpoint/2010/main" val="690895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900879" y="1081071"/>
            <a:ext cx="8492233" cy="6155150"/>
          </a:xfrm>
        </p:spPr>
        <p:txBody>
          <a:bodyPr/>
          <a:lstStyle/>
          <a:p>
            <a:pPr algn="ctr"/>
            <a:r>
              <a:rPr lang="fr-CH" sz="2205" dirty="0">
                <a:solidFill>
                  <a:srgbClr val="707173"/>
                </a:solidFill>
              </a:rPr>
              <a:t>Hypothèse : Triple niveau d’</a:t>
            </a:r>
            <a:r>
              <a:rPr lang="fr-CH" sz="2205" dirty="0" err="1">
                <a:solidFill>
                  <a:srgbClr val="707173"/>
                </a:solidFill>
              </a:rPr>
              <a:t>exotopie</a:t>
            </a:r>
            <a:r>
              <a:rPr lang="fr-CH" sz="2205" dirty="0">
                <a:solidFill>
                  <a:srgbClr val="707173"/>
                </a:solidFill>
              </a:rPr>
              <a:t> (distance par rapport à sa propre culture)</a:t>
            </a:r>
          </a:p>
          <a:p>
            <a:pPr algn="ctr"/>
            <a:r>
              <a:rPr lang="fr-CH" sz="1984" b="0" dirty="0">
                <a:solidFill>
                  <a:srgbClr val="707173"/>
                </a:solidFill>
              </a:rPr>
              <a:t>(Bakhtine, 1984; Baudouin, 2003)</a:t>
            </a:r>
            <a:r>
              <a:rPr lang="fr-CH" sz="2646" b="0" dirty="0">
                <a:solidFill>
                  <a:srgbClr val="92D050"/>
                </a:solidFill>
              </a:rPr>
              <a:t>   </a:t>
            </a:r>
          </a:p>
          <a:p>
            <a:pPr algn="ctr"/>
            <a:r>
              <a:rPr lang="fr-CH" sz="2205" dirty="0">
                <a:solidFill>
                  <a:srgbClr val="707173"/>
                </a:solidFill>
              </a:rPr>
              <a:t>confrontation à une triple situation « distale »</a:t>
            </a:r>
            <a:r>
              <a:rPr lang="fr-CH" sz="2205" b="0" dirty="0">
                <a:solidFill>
                  <a:srgbClr val="707173"/>
                </a:solidFill>
              </a:rPr>
              <a:t> </a:t>
            </a:r>
          </a:p>
          <a:p>
            <a:pPr algn="ctr"/>
            <a:r>
              <a:rPr lang="fr-CH" sz="2205" b="0" dirty="0">
                <a:solidFill>
                  <a:srgbClr val="707173"/>
                </a:solidFill>
              </a:rPr>
              <a:t>par rapport aux étudiants autochtones</a:t>
            </a:r>
          </a:p>
          <a:p>
            <a:pPr algn="ctr"/>
            <a:endParaRPr lang="fr-CH" sz="2205" dirty="0">
              <a:solidFill>
                <a:srgbClr val="707173"/>
              </a:solidFill>
            </a:endParaRPr>
          </a:p>
          <a:p>
            <a:pPr>
              <a:buFont typeface="Wingdings" pitchFamily="2" charset="2"/>
              <a:buChar char="§"/>
            </a:pPr>
            <a:r>
              <a:rPr lang="fr-CH" sz="1984" dirty="0">
                <a:solidFill>
                  <a:srgbClr val="707173"/>
                </a:solidFill>
              </a:rPr>
              <a:t>le premier niveau d’</a:t>
            </a:r>
            <a:r>
              <a:rPr lang="fr-CH" sz="1984" dirty="0" err="1">
                <a:solidFill>
                  <a:srgbClr val="707173"/>
                </a:solidFill>
              </a:rPr>
              <a:t>exotopie</a:t>
            </a:r>
            <a:r>
              <a:rPr lang="fr-CH" sz="1984" dirty="0">
                <a:solidFill>
                  <a:srgbClr val="707173"/>
                </a:solidFill>
              </a:rPr>
              <a:t> (situation d’étrangeté)</a:t>
            </a:r>
            <a:endParaRPr lang="fr-CH" sz="1984" b="0" dirty="0">
              <a:solidFill>
                <a:srgbClr val="707173"/>
              </a:solidFill>
            </a:endParaRPr>
          </a:p>
          <a:p>
            <a:r>
              <a:rPr lang="fr-CH" sz="1984" b="0" dirty="0">
                <a:solidFill>
                  <a:srgbClr val="707173"/>
                </a:solidFill>
              </a:rPr>
              <a:t>se trouver dans un pays inconnu ; </a:t>
            </a:r>
          </a:p>
          <a:p>
            <a:endParaRPr lang="fr-CH" sz="1984" b="0" dirty="0">
              <a:solidFill>
                <a:srgbClr val="707173"/>
              </a:solidFill>
            </a:endParaRPr>
          </a:p>
          <a:p>
            <a:pPr>
              <a:buFont typeface="Wingdings" pitchFamily="2" charset="2"/>
              <a:buChar char="§"/>
            </a:pPr>
            <a:r>
              <a:rPr lang="fr-CH" sz="1984" dirty="0">
                <a:solidFill>
                  <a:srgbClr val="707173"/>
                </a:solidFill>
              </a:rPr>
              <a:t>le deuxième niveau d’</a:t>
            </a:r>
            <a:r>
              <a:rPr lang="fr-CH" sz="1984" dirty="0" err="1">
                <a:solidFill>
                  <a:srgbClr val="707173"/>
                </a:solidFill>
              </a:rPr>
              <a:t>exotopie</a:t>
            </a:r>
            <a:endParaRPr lang="fr-CH" sz="1984" dirty="0">
              <a:solidFill>
                <a:srgbClr val="707173"/>
              </a:solidFill>
            </a:endParaRPr>
          </a:p>
          <a:p>
            <a:r>
              <a:rPr lang="fr-CH" sz="1984" b="0" dirty="0">
                <a:solidFill>
                  <a:srgbClr val="707173"/>
                </a:solidFill>
              </a:rPr>
              <a:t>s’intégrer dans un système de formation et un modèle d’apprentissage nouveaux ;</a:t>
            </a:r>
          </a:p>
          <a:p>
            <a:endParaRPr lang="fr-CH" sz="1984" b="0" dirty="0">
              <a:solidFill>
                <a:srgbClr val="707173"/>
              </a:solidFill>
            </a:endParaRPr>
          </a:p>
          <a:p>
            <a:pPr>
              <a:buFont typeface="Wingdings" pitchFamily="2" charset="2"/>
              <a:buChar char="§"/>
            </a:pPr>
            <a:r>
              <a:rPr lang="fr-CH" sz="1984" dirty="0">
                <a:solidFill>
                  <a:srgbClr val="707173"/>
                </a:solidFill>
              </a:rPr>
              <a:t>le troisième niveau</a:t>
            </a:r>
            <a:r>
              <a:rPr lang="fr-CH" sz="1984" b="0" dirty="0">
                <a:solidFill>
                  <a:srgbClr val="707173"/>
                </a:solidFill>
              </a:rPr>
              <a:t> </a:t>
            </a:r>
            <a:r>
              <a:rPr lang="fr-CH" sz="1984" dirty="0">
                <a:solidFill>
                  <a:srgbClr val="707173"/>
                </a:solidFill>
              </a:rPr>
              <a:t>d’</a:t>
            </a:r>
            <a:r>
              <a:rPr lang="fr-CH" sz="1984" dirty="0" err="1">
                <a:solidFill>
                  <a:srgbClr val="707173"/>
                </a:solidFill>
              </a:rPr>
              <a:t>exotopie</a:t>
            </a:r>
            <a:endParaRPr lang="fr-CH" sz="1984" dirty="0">
              <a:solidFill>
                <a:srgbClr val="707173"/>
              </a:solidFill>
            </a:endParaRPr>
          </a:p>
          <a:p>
            <a:r>
              <a:rPr lang="fr-CH" sz="1984" b="0" dirty="0">
                <a:solidFill>
                  <a:srgbClr val="707173"/>
                </a:solidFill>
              </a:rPr>
              <a:t>renvoyés, confrontés à leurs représentations des modèles de soins, de la santé, de la maladie, de l’éducation,  notamment lors de stages pratiques ;</a:t>
            </a:r>
          </a:p>
        </p:txBody>
      </p:sp>
    </p:spTree>
    <p:extLst>
      <p:ext uri="{BB962C8B-B14F-4D97-AF65-F5344CB8AC3E}">
        <p14:creationId xmlns:p14="http://schemas.microsoft.com/office/powerpoint/2010/main" val="240583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742128" y="1001695"/>
            <a:ext cx="8810679" cy="5873786"/>
          </a:xfrm>
        </p:spPr>
        <p:txBody>
          <a:bodyPr/>
          <a:lstStyle/>
          <a:p>
            <a:pPr algn="ctr"/>
            <a:r>
              <a:rPr lang="fr-CH" dirty="0">
                <a:solidFill>
                  <a:srgbClr val="707173"/>
                </a:solidFill>
              </a:rPr>
              <a:t>Questions de recherche</a:t>
            </a:r>
          </a:p>
          <a:p>
            <a:pPr algn="ctr"/>
            <a:endParaRPr lang="fr-CH" dirty="0">
              <a:solidFill>
                <a:srgbClr val="707173"/>
              </a:solidFill>
            </a:endParaRPr>
          </a:p>
          <a:p>
            <a:pPr algn="just">
              <a:buFont typeface="Wingdings" pitchFamily="2" charset="2"/>
              <a:buChar char="Ø"/>
            </a:pPr>
            <a:r>
              <a:rPr lang="fr-CH" b="0" dirty="0">
                <a:solidFill>
                  <a:srgbClr val="707173"/>
                </a:solidFill>
              </a:rPr>
              <a:t>Quels sont les enjeux d’intégration et identitaires dans une formation de </a:t>
            </a:r>
            <a:r>
              <a:rPr lang="fr-CH" b="0" dirty="0" err="1">
                <a:solidFill>
                  <a:srgbClr val="707173"/>
                </a:solidFill>
              </a:rPr>
              <a:t>bachelor</a:t>
            </a:r>
            <a:r>
              <a:rPr lang="fr-CH" b="0" dirty="0">
                <a:solidFill>
                  <a:srgbClr val="707173"/>
                </a:solidFill>
              </a:rPr>
              <a:t> ès Science en soins infirmiers en Suisse romande pour des étudiants d’Afrique subsaharienne ?</a:t>
            </a:r>
          </a:p>
          <a:p>
            <a:pPr algn="just">
              <a:buFont typeface="Wingdings" pitchFamily="2" charset="2"/>
              <a:buChar char="Ø"/>
            </a:pPr>
            <a:endParaRPr lang="fr-CH" b="0" dirty="0">
              <a:solidFill>
                <a:srgbClr val="707173"/>
              </a:solidFill>
            </a:endParaRPr>
          </a:p>
        </p:txBody>
      </p:sp>
    </p:spTree>
    <p:extLst>
      <p:ext uri="{BB962C8B-B14F-4D97-AF65-F5344CB8AC3E}">
        <p14:creationId xmlns:p14="http://schemas.microsoft.com/office/powerpoint/2010/main" val="2725763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900879" y="1001695"/>
            <a:ext cx="8492233" cy="5953161"/>
          </a:xfrm>
        </p:spPr>
        <p:txBody>
          <a:bodyPr/>
          <a:lstStyle/>
          <a:p>
            <a:pPr lvl="0"/>
            <a:endParaRPr lang="fr-CH" sz="2646" b="0" dirty="0"/>
          </a:p>
          <a:p>
            <a:pPr marL="503972" indent="-503972">
              <a:buAutoNum type="arabicPeriod"/>
            </a:pPr>
            <a:r>
              <a:rPr lang="fr-CH" sz="2205" b="0" dirty="0">
                <a:solidFill>
                  <a:srgbClr val="707173"/>
                </a:solidFill>
              </a:rPr>
              <a:t>comment les étudiants subsahariens vivent-ils leur arrivée, leur séjour et les défis culturels dans la région d’accueil, dans notre cas, la Suisse romande ?</a:t>
            </a:r>
          </a:p>
          <a:p>
            <a:pPr marL="503972" indent="-503972">
              <a:buAutoNum type="arabicPeriod"/>
            </a:pPr>
            <a:endParaRPr lang="fr-CH" sz="2205" b="0" dirty="0">
              <a:solidFill>
                <a:srgbClr val="707173"/>
              </a:solidFill>
            </a:endParaRPr>
          </a:p>
          <a:p>
            <a:pPr lvl="0"/>
            <a:r>
              <a:rPr lang="fr-CH" sz="2205" b="0" dirty="0">
                <a:solidFill>
                  <a:srgbClr val="707173"/>
                </a:solidFill>
              </a:rPr>
              <a:t>2. quelles sont les caractéristiques particulières des Epreuves traversées par ces étudiants dans une formation de </a:t>
            </a:r>
            <a:r>
              <a:rPr lang="fr-CH" sz="2205" b="0" dirty="0" err="1">
                <a:solidFill>
                  <a:srgbClr val="707173"/>
                </a:solidFill>
              </a:rPr>
              <a:t>bachelor</a:t>
            </a:r>
            <a:r>
              <a:rPr lang="fr-CH" sz="2205" b="0" dirty="0">
                <a:solidFill>
                  <a:srgbClr val="707173"/>
                </a:solidFill>
              </a:rPr>
              <a:t> ès Science en soins infirmiers ?</a:t>
            </a:r>
          </a:p>
          <a:p>
            <a:pPr lvl="0"/>
            <a:endParaRPr lang="fr-CH" sz="2205" b="0" dirty="0">
              <a:solidFill>
                <a:srgbClr val="707173"/>
              </a:solidFill>
            </a:endParaRPr>
          </a:p>
          <a:p>
            <a:pPr lvl="0"/>
            <a:r>
              <a:rPr lang="fr-CH" sz="2205" b="0" dirty="0">
                <a:solidFill>
                  <a:srgbClr val="707173"/>
                </a:solidFill>
              </a:rPr>
              <a:t>3. quels sont les supports qu’ils mobilisent et les stratégies identitaires qu’ils adoptent pour mener à bien leur projet de formation ?</a:t>
            </a:r>
          </a:p>
          <a:p>
            <a:pPr lvl="0"/>
            <a:endParaRPr lang="fr-CH" sz="2205" b="0" dirty="0">
              <a:solidFill>
                <a:srgbClr val="707173"/>
              </a:solidFill>
            </a:endParaRPr>
          </a:p>
          <a:p>
            <a:pPr lvl="0"/>
            <a:r>
              <a:rPr lang="fr-CH" sz="2205" b="0" dirty="0">
                <a:solidFill>
                  <a:srgbClr val="707173"/>
                </a:solidFill>
              </a:rPr>
              <a:t>4. quelles sont les identités que ces étudiants construisent avec le temps et comment les nouvelles identités construites participent-elles à leur intégration ?</a:t>
            </a:r>
          </a:p>
          <a:p>
            <a:endParaRPr lang="fr-CH" sz="2205" dirty="0">
              <a:solidFill>
                <a:schemeClr val="tx1"/>
              </a:solidFill>
            </a:endParaRPr>
          </a:p>
        </p:txBody>
      </p:sp>
    </p:spTree>
    <p:extLst>
      <p:ext uri="{BB962C8B-B14F-4D97-AF65-F5344CB8AC3E}">
        <p14:creationId xmlns:p14="http://schemas.microsoft.com/office/powerpoint/2010/main" val="2125559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742128" y="1081071"/>
            <a:ext cx="8810679" cy="5794410"/>
          </a:xfrm>
        </p:spPr>
        <p:txBody>
          <a:bodyPr/>
          <a:lstStyle/>
          <a:p>
            <a:pPr algn="ctr"/>
            <a:r>
              <a:rPr lang="fr-CH" dirty="0">
                <a:solidFill>
                  <a:srgbClr val="707173"/>
                </a:solidFill>
              </a:rPr>
              <a:t>Pour répondre à ces questions nous avons choisi la méthodologie suivante</a:t>
            </a:r>
          </a:p>
          <a:p>
            <a:pPr algn="ctr"/>
            <a:endParaRPr lang="fr-CH" dirty="0">
              <a:solidFill>
                <a:srgbClr val="707173"/>
              </a:solidFill>
            </a:endParaRPr>
          </a:p>
          <a:p>
            <a:pPr algn="just">
              <a:buFont typeface="Wingdings" pitchFamily="2" charset="2"/>
              <a:buChar char="Ø"/>
            </a:pPr>
            <a:r>
              <a:rPr lang="fr-CH" sz="2400" dirty="0">
                <a:solidFill>
                  <a:srgbClr val="707173"/>
                </a:solidFill>
              </a:rPr>
              <a:t>13 Entretiens biographiques </a:t>
            </a:r>
            <a:r>
              <a:rPr lang="fr-CH" sz="2400" b="0" dirty="0">
                <a:solidFill>
                  <a:srgbClr val="707173"/>
                </a:solidFill>
              </a:rPr>
              <a:t>donnent accès au parcours biographique et permettent de relier l’histoire d’avant et d’après la migration comme le propose </a:t>
            </a:r>
            <a:r>
              <a:rPr lang="fr-CH" sz="2400" b="0" dirty="0" err="1">
                <a:solidFill>
                  <a:srgbClr val="707173"/>
                </a:solidFill>
              </a:rPr>
              <a:t>Sayad</a:t>
            </a:r>
            <a:r>
              <a:rPr lang="fr-CH" sz="2400" b="0" dirty="0">
                <a:solidFill>
                  <a:srgbClr val="707173"/>
                </a:solidFill>
              </a:rPr>
              <a:t>, 1999 et Lahlou, 2002). </a:t>
            </a:r>
          </a:p>
          <a:p>
            <a:pPr algn="just">
              <a:buFont typeface="Wingdings" pitchFamily="2" charset="2"/>
              <a:buChar char="Ø"/>
            </a:pPr>
            <a:endParaRPr lang="fr-CH" b="0" dirty="0">
              <a:solidFill>
                <a:srgbClr val="707173"/>
              </a:solidFill>
            </a:endParaRPr>
          </a:p>
          <a:p>
            <a:pPr algn="just">
              <a:buFont typeface="Wingdings" pitchFamily="2" charset="2"/>
              <a:buChar char="Ø"/>
            </a:pPr>
            <a:r>
              <a:rPr lang="fr-CH" sz="2400" dirty="0">
                <a:solidFill>
                  <a:srgbClr val="707173"/>
                </a:solidFill>
              </a:rPr>
              <a:t>12 Entretiens de stage</a:t>
            </a:r>
            <a:r>
              <a:rPr lang="fr-CH" sz="2400" b="0" dirty="0">
                <a:solidFill>
                  <a:srgbClr val="707173"/>
                </a:solidFill>
              </a:rPr>
              <a:t> car comme l’a démontré </a:t>
            </a:r>
            <a:r>
              <a:rPr lang="fr-CH" sz="2400" b="0" dirty="0" err="1">
                <a:solidFill>
                  <a:srgbClr val="707173"/>
                </a:solidFill>
              </a:rPr>
              <a:t>Mujawamariya</a:t>
            </a:r>
            <a:r>
              <a:rPr lang="fr-CH" sz="2400" b="0" dirty="0">
                <a:solidFill>
                  <a:srgbClr val="707173"/>
                </a:solidFill>
              </a:rPr>
              <a:t> (2002) dans la formation des enseignants, les difficultés s’accentuent au moment des stages.</a:t>
            </a:r>
          </a:p>
          <a:p>
            <a:pPr algn="just">
              <a:buFont typeface="Wingdings" pitchFamily="2" charset="2"/>
              <a:buChar char="Ø"/>
            </a:pPr>
            <a:endParaRPr lang="fr-CH" sz="2400" b="0" dirty="0">
              <a:solidFill>
                <a:srgbClr val="707173"/>
              </a:solidFill>
            </a:endParaRPr>
          </a:p>
          <a:p>
            <a:pPr algn="just">
              <a:buFont typeface="Wingdings" pitchFamily="2" charset="2"/>
              <a:buChar char="Ø"/>
            </a:pPr>
            <a:r>
              <a:rPr lang="fr-CH" sz="2400" dirty="0">
                <a:solidFill>
                  <a:srgbClr val="707173"/>
                </a:solidFill>
              </a:rPr>
              <a:t>Négociation </a:t>
            </a:r>
            <a:r>
              <a:rPr lang="fr-CH" sz="2400" b="0" dirty="0">
                <a:solidFill>
                  <a:srgbClr val="707173"/>
                </a:solidFill>
              </a:rPr>
              <a:t>avec les institutions de formation, personne de référence et de confiance dans chaque institution, étudiants (liberté, aval, anonymat: nom d’emprunt)</a:t>
            </a:r>
            <a:endParaRPr lang="fr-CH" sz="2400" dirty="0">
              <a:solidFill>
                <a:srgbClr val="707173"/>
              </a:solidFill>
            </a:endParaRPr>
          </a:p>
          <a:p>
            <a:pPr algn="just"/>
            <a:endParaRPr lang="fr-CH" dirty="0">
              <a:solidFill>
                <a:srgbClr val="707173"/>
              </a:solidFill>
            </a:endParaRPr>
          </a:p>
        </p:txBody>
      </p:sp>
    </p:spTree>
    <p:extLst>
      <p:ext uri="{BB962C8B-B14F-4D97-AF65-F5344CB8AC3E}">
        <p14:creationId xmlns:p14="http://schemas.microsoft.com/office/powerpoint/2010/main" val="3734480818"/>
      </p:ext>
    </p:extLst>
  </p:cSld>
  <p:clrMapOvr>
    <a:masterClrMapping/>
  </p:clrMapOvr>
</p:sld>
</file>

<file path=ppt/theme/theme1.xml><?xml version="1.0" encoding="utf-8"?>
<a:theme xmlns:a="http://schemas.openxmlformats.org/drawingml/2006/main" name="Presentation Arc">
  <a:themeElements>
    <a:clrScheme name="SAN">
      <a:dk1>
        <a:srgbClr val="7BAA20"/>
      </a:dk1>
      <a:lt1>
        <a:sysClr val="window" lastClr="FFFFFF"/>
      </a:lt1>
      <a:dk2>
        <a:srgbClr val="87888A"/>
      </a:dk2>
      <a:lt2>
        <a:srgbClr val="FFFFFF"/>
      </a:lt2>
      <a:accent1>
        <a:srgbClr val="7BAA20"/>
      </a:accent1>
      <a:accent2>
        <a:srgbClr val="EF8214"/>
      </a:accent2>
      <a:accent3>
        <a:srgbClr val="E60062"/>
      </a:accent3>
      <a:accent4>
        <a:srgbClr val="008AC9"/>
      </a:accent4>
      <a:accent5>
        <a:srgbClr val="7BAA20"/>
      </a:accent5>
      <a:accent6>
        <a:srgbClr val="87888A"/>
      </a:accent6>
      <a:hlink>
        <a:srgbClr val="7BAA20"/>
      </a:hlink>
      <a:folHlink>
        <a:srgbClr val="800080"/>
      </a:folHlink>
    </a:clrScheme>
    <a:fontScheme name="ARC">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ARC_A4.potx" id="{CEBFDC41-F7BA-41F0-96C9-8A91342D6D29}" vid="{F43E7DF4-F399-4F9B-ABD9-CEFDB4D81BB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f6d1d406-716a-4c68-8254-589e913b5eb3">6HW3AXZPAXMP-63-55</_dlc_DocId>
    <_dlc_DocIdUrl xmlns="f6d1d406-716a-4c68-8254-589e913b5eb3">
      <Url>https://intranet.he-arc.ch/dq/_layouts/15/DocIdRedir.aspx?ID=6HW3AXZPAXMP-63-55</Url>
      <Description>6HW3AXZPAXMP-63-55</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F08AEF5ECCB3841BF552C192E320B8F" ma:contentTypeVersion="0" ma:contentTypeDescription="Crée un document." ma:contentTypeScope="" ma:versionID="763f37d19b45747cb080a584a3daa29b">
  <xsd:schema xmlns:xsd="http://www.w3.org/2001/XMLSchema" xmlns:xs="http://www.w3.org/2001/XMLSchema" xmlns:p="http://schemas.microsoft.com/office/2006/metadata/properties" xmlns:ns2="f6d1d406-716a-4c68-8254-589e913b5eb3" targetNamespace="http://schemas.microsoft.com/office/2006/metadata/properties" ma:root="true" ma:fieldsID="76e06be9814d447e55c32d1d375e8698" ns2:_="">
    <xsd:import namespace="f6d1d406-716a-4c68-8254-589e913b5eb3"/>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d1d406-716a-4c68-8254-589e913b5eb3" elementFormDefault="qualified">
    <xsd:import namespace="http://schemas.microsoft.com/office/2006/documentManagement/types"/>
    <xsd:import namespace="http://schemas.microsoft.com/office/infopath/2007/PartnerControls"/>
    <xsd:element name="_dlc_DocId" ma:index="8" nillable="true" ma:displayName="Valeur d’ID de document" ma:description="Valeur de l’ID de document affecté à cet élément." ma:internalName="_dlc_DocId" ma:readOnly="true">
      <xsd:simpleType>
        <xsd:restriction base="dms:Text"/>
      </xsd:simpleType>
    </xsd:element>
    <xsd:element name="_dlc_DocIdUrl" ma:index="9"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Conserver l’ID" ma:description="Conserver l’ID lors de l’ajout."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7E16D47-CF43-41B7-8E1D-302FA0538EC2}">
  <ds:schemaRefs>
    <ds:schemaRef ds:uri="http://schemas.microsoft.com/sharepoint/v3/contenttype/forms"/>
  </ds:schemaRefs>
</ds:datastoreItem>
</file>

<file path=customXml/itemProps2.xml><?xml version="1.0" encoding="utf-8"?>
<ds:datastoreItem xmlns:ds="http://schemas.openxmlformats.org/officeDocument/2006/customXml" ds:itemID="{521B0154-5AC4-472A-88E5-3D89192665C8}">
  <ds:schemaRef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f6d1d406-716a-4c68-8254-589e913b5eb3"/>
    <ds:schemaRef ds:uri="http://www.w3.org/XML/1998/namespace"/>
  </ds:schemaRefs>
</ds:datastoreItem>
</file>

<file path=customXml/itemProps3.xml><?xml version="1.0" encoding="utf-8"?>
<ds:datastoreItem xmlns:ds="http://schemas.openxmlformats.org/officeDocument/2006/customXml" ds:itemID="{A576EDCB-F802-409A-8704-406183E798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d1d406-716a-4c68-8254-589e913b5e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6F1C032-8594-4C1A-BCE2-02A17A949498}">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Présentation-ARC_A4_19-06-2017</Template>
  <TotalTime>789</TotalTime>
  <Words>3383</Words>
  <Application>Microsoft Office PowerPoint</Application>
  <PresentationFormat>Personnalisé</PresentationFormat>
  <Paragraphs>276</Paragraphs>
  <Slides>27</Slides>
  <Notes>10</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27</vt:i4>
      </vt:variant>
    </vt:vector>
  </HeadingPairs>
  <TitlesOfParts>
    <vt:vector size="34" baseType="lpstr">
      <vt:lpstr>Arial</vt:lpstr>
      <vt:lpstr>Calibri</vt:lpstr>
      <vt:lpstr>Tahoma</vt:lpstr>
      <vt:lpstr>Times New Roman</vt:lpstr>
      <vt:lpstr>Wingdings</vt:lpstr>
      <vt:lpstr>Presentation Arc</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8. Résultats principaux Les épreuves de la migration et formation en Suisse romande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Haute Ecole Arc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Vantieghem Delphine</dc:creator>
  <cp:lastModifiedBy>Catherine</cp:lastModifiedBy>
  <cp:revision>60</cp:revision>
  <cp:lastPrinted>2018-05-03T09:52:04Z</cp:lastPrinted>
  <dcterms:created xsi:type="dcterms:W3CDTF">2017-06-21T08:23:56Z</dcterms:created>
  <dcterms:modified xsi:type="dcterms:W3CDTF">2023-02-06T10:23:37Z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89e5c7aa-780a-4787-a756-7633d559a282</vt:lpwstr>
  </property>
  <property fmtid="{D5CDD505-2E9C-101B-9397-08002B2CF9AE}" pid="3" name="ContentTypeId">
    <vt:lpwstr>0x010100EF08AEF5ECCB3841BF552C192E320B8F</vt:lpwstr>
  </property>
</Properties>
</file>